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8" r:id="rId2"/>
    <p:sldId id="257" r:id="rId3"/>
    <p:sldId id="279" r:id="rId4"/>
    <p:sldId id="262" r:id="rId5"/>
    <p:sldId id="263" r:id="rId6"/>
    <p:sldId id="273" r:id="rId7"/>
    <p:sldId id="274" r:id="rId8"/>
    <p:sldId id="261" r:id="rId9"/>
    <p:sldId id="272" r:id="rId10"/>
    <p:sldId id="266" r:id="rId11"/>
    <p:sldId id="275" r:id="rId12"/>
    <p:sldId id="276" r:id="rId13"/>
    <p:sldId id="277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Bebas Neu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DengXian" panose="02010600030101010101" pitchFamily="2" charset="-122"/>
      <p:regular r:id="rId27"/>
      <p:bold r:id="rId28"/>
    </p:embeddedFont>
    <p:embeddedFont>
      <p:font typeface="DengXian Light" panose="020B0503020204020204" pitchFamily="2" charset="-122"/>
      <p:regular r:id="rId29"/>
    </p:embeddedFont>
    <p:embeddedFont>
      <p:font typeface="Impact" panose="020B0806030902050204" pitchFamily="34" charset="0"/>
      <p:regular r:id="rId30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611"/>
    <a:srgbClr val="765225"/>
    <a:srgbClr val="5B9BD5"/>
    <a:srgbClr val="172B34"/>
    <a:srgbClr val="3FB3CA"/>
    <a:srgbClr val="3C5568"/>
    <a:srgbClr val="8AD77C"/>
    <a:srgbClr val="A4A3A4"/>
    <a:srgbClr val="414141"/>
    <a:srgbClr val="F9A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456" y="126"/>
      </p:cViewPr>
      <p:guideLst>
        <p:guide orient="horz" pos="162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E9AC-6639-4925-91AF-D31F83896028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292E4-3840-4C2B-855E-8D3383FCE625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10003" y="37165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6EE0-B7DC-4511-942C-62A4E8754392}" type="slidenum">
              <a:rPr lang="zh-CN" altLang="en-US" smtClean="0"/>
              <a:t>‹Nº›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2.jpeg"/><Relationship Id="rId3" Type="http://schemas.openxmlformats.org/officeDocument/2006/relationships/image" Target="../media/image13.jpeg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17" Type="http://schemas.openxmlformats.org/officeDocument/2006/relationships/image" Target="../media/image25.jpeg"/><Relationship Id="rId25" Type="http://schemas.openxmlformats.org/officeDocument/2006/relationships/image" Target="../media/image31.jpe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jpeg"/><Relationship Id="rId29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24" Type="http://schemas.microsoft.com/office/2007/relationships/hdphoto" Target="../media/hdphoto8.wdp"/><Relationship Id="rId5" Type="http://schemas.openxmlformats.org/officeDocument/2006/relationships/image" Target="../media/image15.jpe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10" Type="http://schemas.openxmlformats.org/officeDocument/2006/relationships/image" Target="../media/image19.jpeg"/><Relationship Id="rId19" Type="http://schemas.microsoft.com/office/2007/relationships/hdphoto" Target="../media/hdphoto7.wdp"/><Relationship Id="rId31" Type="http://schemas.openxmlformats.org/officeDocument/2006/relationships/image" Target="../media/image36.jpeg"/><Relationship Id="rId4" Type="http://schemas.openxmlformats.org/officeDocument/2006/relationships/image" Target="../media/image14.jpeg"/><Relationship Id="rId9" Type="http://schemas.openxmlformats.org/officeDocument/2006/relationships/image" Target="../media/image18.jpeg"/><Relationship Id="rId14" Type="http://schemas.microsoft.com/office/2007/relationships/hdphoto" Target="../media/hdphoto6.wdp"/><Relationship Id="rId22" Type="http://schemas.openxmlformats.org/officeDocument/2006/relationships/image" Target="../media/image29.jpeg"/><Relationship Id="rId27" Type="http://schemas.openxmlformats.org/officeDocument/2006/relationships/image" Target="../media/image33.jpeg"/><Relationship Id="rId30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F2CC36-6F99-4B27-ADF1-3AFE341DE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" b="493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8">
            <a:extLst>
              <a:ext uri="{FF2B5EF4-FFF2-40B4-BE49-F238E27FC236}">
                <a16:creationId xmlns:a16="http://schemas.microsoft.com/office/drawing/2014/main" id="{34FF1E30-29A2-440D-99C0-73A8F9946F23}"/>
              </a:ext>
            </a:extLst>
          </p:cNvPr>
          <p:cNvSpPr txBox="1"/>
          <p:nvPr/>
        </p:nvSpPr>
        <p:spPr>
          <a:xfrm>
            <a:off x="0" y="258318"/>
            <a:ext cx="91440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bg1"/>
                </a:solidFill>
                <a:latin typeface="Impact" panose="020B0806030902050204" pitchFamily="34" charset="0"/>
              </a:rPr>
              <a:t>Proyecto de Machine Learning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D14CC28-D11C-4320-8E0B-ED5D5400FCA4}"/>
              </a:ext>
            </a:extLst>
          </p:cNvPr>
          <p:cNvSpPr txBox="1">
            <a:spLocks/>
          </p:cNvSpPr>
          <p:nvPr/>
        </p:nvSpPr>
        <p:spPr>
          <a:xfrm>
            <a:off x="0" y="3808636"/>
            <a:ext cx="9144000" cy="42579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Predicción de victorias en partidas de League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Legends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Esteban Mangado Pontes                                                                       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Bridge - Data 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6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4F80453-0618-483B-9721-D17DDEB5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7"/>
          <a:stretch/>
        </p:blipFill>
        <p:spPr bwMode="auto">
          <a:xfrm>
            <a:off x="2008097" y="0"/>
            <a:ext cx="71509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 rot="19318571">
            <a:off x="-1428101" y="-748640"/>
            <a:ext cx="6981825" cy="9791642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3906878">
            <a:off x="-1414592" y="1511140"/>
            <a:ext cx="9206289" cy="5143500"/>
          </a:xfrm>
          <a:prstGeom prst="rect">
            <a:avLst/>
          </a:prstGeom>
          <a:blipFill dpi="0" rotWithShape="1">
            <a:blip r:embed="rId3" cstate="email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5066" y="2633035"/>
            <a:ext cx="423416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s-ES" altLang="zh-C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los datos casi en bruto (solo tratando las categóricas)</a:t>
            </a:r>
          </a:p>
        </p:txBody>
      </p:sp>
      <p:sp>
        <p:nvSpPr>
          <p:cNvPr id="5" name="矩形 4"/>
          <p:cNvSpPr/>
          <p:nvPr/>
        </p:nvSpPr>
        <p:spPr>
          <a:xfrm>
            <a:off x="453814" y="71868"/>
            <a:ext cx="3396826" cy="14542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500" dirty="0" err="1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Modelo</a:t>
            </a:r>
            <a:r>
              <a:rPr lang="en-US" altLang="zh-CN" sz="45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 </a:t>
            </a:r>
            <a:r>
              <a:rPr lang="en-US" altLang="zh-CN" sz="4500" dirty="0" err="1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definitivo</a:t>
            </a:r>
            <a:endParaRPr lang="en-US" altLang="zh-CN" sz="4500" dirty="0">
              <a:solidFill>
                <a:schemeClr val="bg1">
                  <a:alpha val="30000"/>
                </a:schemeClr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BE5E45A5-73F1-4BC9-BB10-F3C0DE3D7257}"/>
              </a:ext>
            </a:extLst>
          </p:cNvPr>
          <p:cNvSpPr/>
          <p:nvPr/>
        </p:nvSpPr>
        <p:spPr>
          <a:xfrm>
            <a:off x="898178" y="533532"/>
            <a:ext cx="3055181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dirty="0" err="1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Modelo</a:t>
            </a:r>
            <a:r>
              <a:rPr lang="en-US" altLang="zh-CN" sz="3000" dirty="0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 </a:t>
            </a:r>
            <a:r>
              <a:rPr lang="en-US" altLang="zh-CN" sz="3000" dirty="0" err="1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Definitivo</a:t>
            </a:r>
            <a:endParaRPr lang="en-US" altLang="zh-CN" sz="3000" dirty="0">
              <a:solidFill>
                <a:schemeClr val="bg1"/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A4BA02-951B-4146-8CF7-4F9FAFEED294}"/>
              </a:ext>
            </a:extLst>
          </p:cNvPr>
          <p:cNvSpPr txBox="1"/>
          <p:nvPr/>
        </p:nvSpPr>
        <p:spPr>
          <a:xfrm>
            <a:off x="751553" y="1811866"/>
            <a:ext cx="4309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659555-1948-4192-A344-814D75411477}"/>
              </a:ext>
            </a:extLst>
          </p:cNvPr>
          <p:cNvSpPr txBox="1"/>
          <p:nvPr/>
        </p:nvSpPr>
        <p:spPr>
          <a:xfrm>
            <a:off x="1315433" y="3436558"/>
            <a:ext cx="4394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s-ES" altLang="zh-C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eliminar columnas correlacionadas ni aplicar un escalado en los datos</a:t>
            </a:r>
            <a:r>
              <a:rPr lang="es-E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A76A7419-EC6A-45B5-8405-D4D12CA37225}"/>
              </a:ext>
            </a:extLst>
          </p:cNvPr>
          <p:cNvSpPr/>
          <p:nvPr/>
        </p:nvSpPr>
        <p:spPr>
          <a:xfrm>
            <a:off x="1836276" y="4270063"/>
            <a:ext cx="423416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s-ES" altLang="zh-C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modificar </a:t>
            </a:r>
            <a:r>
              <a:rPr lang="es-ES" altLang="zh-CN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hiperparámetros</a:t>
            </a:r>
            <a:endParaRPr lang="es-ES" altLang="zh-C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0" grpId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97C3B1F-26B4-4729-A756-4428EA23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F9DBC72C-6DFB-41A3-9BED-B6DBFA4D0921}"/>
              </a:ext>
            </a:extLst>
          </p:cNvPr>
          <p:cNvSpPr/>
          <p:nvPr/>
        </p:nvSpPr>
        <p:spPr>
          <a:xfrm rot="5400000">
            <a:off x="2009625" y="-1999897"/>
            <a:ext cx="5143500" cy="9143294"/>
          </a:xfrm>
          <a:prstGeom prst="rect">
            <a:avLst/>
          </a:prstGeom>
          <a:solidFill>
            <a:srgbClr val="414141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A532CF6-A3FB-4F00-9FC7-032B83F04904}"/>
              </a:ext>
            </a:extLst>
          </p:cNvPr>
          <p:cNvGrpSpPr/>
          <p:nvPr/>
        </p:nvGrpSpPr>
        <p:grpSpPr>
          <a:xfrm>
            <a:off x="-90051" y="610760"/>
            <a:ext cx="3801196" cy="5983323"/>
            <a:chOff x="-90051" y="610760"/>
            <a:chExt cx="3801196" cy="5983323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48169D82-80C2-4EFE-87F5-83A578A2F8CF}"/>
                </a:ext>
              </a:extLst>
            </p:cNvPr>
            <p:cNvSpPr/>
            <p:nvPr/>
          </p:nvSpPr>
          <p:spPr>
            <a:xfrm>
              <a:off x="521630" y="615659"/>
              <a:ext cx="3189515" cy="53091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3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Partidas</a:t>
              </a:r>
              <a:r>
                <a:rPr lang="en-US" altLang="zh-CN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 de 15 min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2E2382F1-EA37-478F-A351-1F01ADDE183B}"/>
                </a:ext>
              </a:extLst>
            </p:cNvPr>
            <p:cNvSpPr/>
            <p:nvPr/>
          </p:nvSpPr>
          <p:spPr>
            <a:xfrm>
              <a:off x="234462" y="610760"/>
              <a:ext cx="3395656" cy="598332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E40E835-E41D-4EB8-B6EA-EC5F5516A980}"/>
                </a:ext>
              </a:extLst>
            </p:cNvPr>
            <p:cNvSpPr/>
            <p:nvPr/>
          </p:nvSpPr>
          <p:spPr>
            <a:xfrm>
              <a:off x="-90051" y="1058067"/>
              <a:ext cx="3346679" cy="40976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CC6718B-1F54-4F12-A563-282C13D0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22" y="2514391"/>
              <a:ext cx="3184623" cy="267809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3943397-E858-4787-8A0E-FD6618BC2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022" y="1146574"/>
              <a:ext cx="3184623" cy="1367817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14702B8-924E-45A4-B3CF-34B43FBE5C5A}"/>
              </a:ext>
            </a:extLst>
          </p:cNvPr>
          <p:cNvGrpSpPr/>
          <p:nvPr/>
        </p:nvGrpSpPr>
        <p:grpSpPr>
          <a:xfrm>
            <a:off x="5399327" y="610760"/>
            <a:ext cx="3754459" cy="5983323"/>
            <a:chOff x="5399327" y="610760"/>
            <a:chExt cx="3754459" cy="5983323"/>
          </a:xfrm>
        </p:grpSpPr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7901EC6F-3775-456E-A867-AB38B02299CC}"/>
                </a:ext>
              </a:extLst>
            </p:cNvPr>
            <p:cNvSpPr/>
            <p:nvPr/>
          </p:nvSpPr>
          <p:spPr>
            <a:xfrm>
              <a:off x="5408291" y="610760"/>
              <a:ext cx="3189515" cy="53091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3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Partidas</a:t>
              </a:r>
              <a:r>
                <a:rPr lang="en-US" altLang="zh-CN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 de 10 min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D5B6989-ACA6-4F34-A53C-5BB6A76B7461}"/>
                </a:ext>
              </a:extLst>
            </p:cNvPr>
            <p:cNvSpPr/>
            <p:nvPr/>
          </p:nvSpPr>
          <p:spPr>
            <a:xfrm>
              <a:off x="5399327" y="610760"/>
              <a:ext cx="3395656" cy="598332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7E3F90C-8BD4-42EC-8808-8024091C7A0A}"/>
                </a:ext>
              </a:extLst>
            </p:cNvPr>
            <p:cNvSpPr/>
            <p:nvPr/>
          </p:nvSpPr>
          <p:spPr>
            <a:xfrm>
              <a:off x="5787593" y="1058067"/>
              <a:ext cx="3346679" cy="41344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D748BD7-798E-4310-B136-7F39415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326" y="2467736"/>
              <a:ext cx="3249460" cy="2700256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EE7B50C-685C-4D76-B341-DE5722E28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4326" y="1152215"/>
              <a:ext cx="3248696" cy="1315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0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CAAE84-5020-44D9-848B-9963111D3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7"/>
          <a:stretch/>
        </p:blipFill>
        <p:spPr>
          <a:xfrm>
            <a:off x="0" y="0"/>
            <a:ext cx="9159241" cy="5143500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1FADEAD5-4018-4112-AD22-32866984A3FF}"/>
              </a:ext>
            </a:extLst>
          </p:cNvPr>
          <p:cNvSpPr/>
          <p:nvPr/>
        </p:nvSpPr>
        <p:spPr>
          <a:xfrm>
            <a:off x="2210751" y="3695742"/>
            <a:ext cx="1371600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 es más</a:t>
            </a:r>
          </a:p>
        </p:txBody>
      </p:sp>
      <p:sp>
        <p:nvSpPr>
          <p:cNvPr id="16" name="矩形 3">
            <a:extLst>
              <a:ext uri="{FF2B5EF4-FFF2-40B4-BE49-F238E27FC236}">
                <a16:creationId xmlns:a16="http://schemas.microsoft.com/office/drawing/2014/main" id="{C2E59E17-1166-4E86-ABC3-927E219A0A0E}"/>
              </a:ext>
            </a:extLst>
          </p:cNvPr>
          <p:cNvSpPr/>
          <p:nvPr/>
        </p:nvSpPr>
        <p:spPr>
          <a:xfrm>
            <a:off x="7132319" y="3714978"/>
            <a:ext cx="157733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¿Es suficiente?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4432A36-5574-495F-BFFD-63F178357A5F}"/>
              </a:ext>
            </a:extLst>
          </p:cNvPr>
          <p:cNvGrpSpPr/>
          <p:nvPr/>
        </p:nvGrpSpPr>
        <p:grpSpPr>
          <a:xfrm>
            <a:off x="415293" y="3511076"/>
            <a:ext cx="1577339" cy="623248"/>
            <a:chOff x="415293" y="3521414"/>
            <a:chExt cx="1577339" cy="623248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2C8CB498-00A6-40C0-99AA-2FC7DD8DE02C}"/>
                </a:ext>
              </a:extLst>
            </p:cNvPr>
            <p:cNvSpPr/>
            <p:nvPr/>
          </p:nvSpPr>
          <p:spPr>
            <a:xfrm>
              <a:off x="415293" y="3521414"/>
              <a:ext cx="1577339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Mayor valor</a:t>
              </a:r>
            </a:p>
            <a:p>
              <a:pPr algn="ctr"/>
              <a:endParaRPr lang="es-E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Mejor predicción</a:t>
              </a:r>
              <a:endParaRPr lang="es-E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DE250CA-56A4-41F1-A6D4-2AD796D2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1092" y="3738711"/>
              <a:ext cx="186688" cy="186688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81FAE99-2177-443F-893D-F2650E0702FC}"/>
              </a:ext>
            </a:extLst>
          </p:cNvPr>
          <p:cNvGrpSpPr/>
          <p:nvPr/>
        </p:nvGrpSpPr>
        <p:grpSpPr>
          <a:xfrm>
            <a:off x="5557519" y="3511076"/>
            <a:ext cx="1371600" cy="623248"/>
            <a:chOff x="5608319" y="3603255"/>
            <a:chExt cx="1371600" cy="623248"/>
          </a:xfrm>
        </p:grpSpPr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9295C640-0508-4AA0-91E3-EAC71C236D75}"/>
                </a:ext>
              </a:extLst>
            </p:cNvPr>
            <p:cNvSpPr/>
            <p:nvPr/>
          </p:nvSpPr>
          <p:spPr>
            <a:xfrm>
              <a:off x="5608319" y="3603255"/>
              <a:ext cx="1371600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Partidas 10’ </a:t>
              </a:r>
            </a:p>
            <a:p>
              <a:pPr algn="ctr"/>
              <a:endParaRPr lang="es-E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altLang="zh-CN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74%</a:t>
              </a: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C3131D2F-9071-46C8-A011-E6DC972F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00775" y="3821535"/>
              <a:ext cx="186688" cy="186688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E000DBF-36F6-4D9E-8DB7-97663884BCF7}"/>
              </a:ext>
            </a:extLst>
          </p:cNvPr>
          <p:cNvGrpSpPr/>
          <p:nvPr/>
        </p:nvGrpSpPr>
        <p:grpSpPr>
          <a:xfrm>
            <a:off x="3878579" y="3511076"/>
            <a:ext cx="1371600" cy="623248"/>
            <a:chOff x="3878579" y="3504195"/>
            <a:chExt cx="1371600" cy="623248"/>
          </a:xfrm>
        </p:grpSpPr>
        <p:sp>
          <p:nvSpPr>
            <p:cNvPr id="15" name="矩形 3">
              <a:extLst>
                <a:ext uri="{FF2B5EF4-FFF2-40B4-BE49-F238E27FC236}">
                  <a16:creationId xmlns:a16="http://schemas.microsoft.com/office/drawing/2014/main" id="{F3BAB890-3865-4A51-88DE-07FE3A39AC95}"/>
                </a:ext>
              </a:extLst>
            </p:cNvPr>
            <p:cNvSpPr/>
            <p:nvPr/>
          </p:nvSpPr>
          <p:spPr>
            <a:xfrm>
              <a:off x="3878579" y="3504195"/>
              <a:ext cx="1371600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Partidas 15’ </a:t>
              </a:r>
            </a:p>
            <a:p>
              <a:pPr algn="ctr"/>
              <a:endParaRPr lang="es-E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altLang="zh-CN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  <a:r>
                <a:rPr lang="es-E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81%</a:t>
              </a: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122A101-CB8D-42C0-847F-19A1278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71035" y="3728562"/>
              <a:ext cx="186688" cy="186688"/>
            </a:xfrm>
            <a:prstGeom prst="rect">
              <a:avLst/>
            </a:prstGeom>
          </p:spPr>
        </p:pic>
      </p:grpSp>
      <p:sp>
        <p:nvSpPr>
          <p:cNvPr id="28" name="矩形 25">
            <a:extLst>
              <a:ext uri="{FF2B5EF4-FFF2-40B4-BE49-F238E27FC236}">
                <a16:creationId xmlns:a16="http://schemas.microsoft.com/office/drawing/2014/main" id="{67B08185-9B01-44B5-A674-8DA01F0F24BE}"/>
              </a:ext>
            </a:extLst>
          </p:cNvPr>
          <p:cNvSpPr/>
          <p:nvPr/>
        </p:nvSpPr>
        <p:spPr>
          <a:xfrm>
            <a:off x="518584" y="0"/>
            <a:ext cx="2620855" cy="530915"/>
          </a:xfrm>
          <a:prstGeom prst="rect">
            <a:avLst/>
          </a:prstGeom>
          <a:solidFill>
            <a:srgbClr val="000611">
              <a:alpha val="88000"/>
            </a:srgbClr>
          </a:solidFill>
          <a:ln>
            <a:noFill/>
          </a:ln>
          <a:effectLst>
            <a:softEdge rad="63500"/>
          </a:effec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dirty="0" err="1">
                <a:solidFill>
                  <a:schemeClr val="bg1">
                    <a:alpha val="83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Conclusiones</a:t>
            </a:r>
            <a:endParaRPr lang="en-US" altLang="zh-CN" sz="3000" dirty="0">
              <a:solidFill>
                <a:schemeClr val="bg1">
                  <a:alpha val="83000"/>
                </a:schemeClr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41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iot quiere que las partidas de League of Legends sean más largas con los  cambios al Barón y la jungla del parche 9.2">
            <a:extLst>
              <a:ext uri="{FF2B5EF4-FFF2-40B4-BE49-F238E27FC236}">
                <a16:creationId xmlns:a16="http://schemas.microsoft.com/office/drawing/2014/main" id="{EE01D293-710C-46CF-9D11-49D921C5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647867-15F6-4396-8FB4-96BCC5838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3566160"/>
            <a:ext cx="3070860" cy="7429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B4FC142-7DB1-4928-B027-B73D094D17E1}"/>
              </a:ext>
            </a:extLst>
          </p:cNvPr>
          <p:cNvSpPr txBox="1"/>
          <p:nvPr/>
        </p:nvSpPr>
        <p:spPr>
          <a:xfrm>
            <a:off x="3497580" y="3718560"/>
            <a:ext cx="2621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3980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5171" y="4126732"/>
            <a:ext cx="8033657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Modo Partidas 5v5</a:t>
            </a:r>
          </a:p>
        </p:txBody>
      </p:sp>
      <p:pic>
        <p:nvPicPr>
          <p:cNvPr id="5" name="Picture 2" descr="Press | Riot Games">
            <a:extLst>
              <a:ext uri="{FF2B5EF4-FFF2-40B4-BE49-F238E27FC236}">
                <a16:creationId xmlns:a16="http://schemas.microsoft.com/office/drawing/2014/main" id="{7A1167C0-7EA9-4D8E-8E18-78497636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18" y="861684"/>
            <a:ext cx="5052349" cy="28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">
            <a:extLst>
              <a:ext uri="{FF2B5EF4-FFF2-40B4-BE49-F238E27FC236}">
                <a16:creationId xmlns:a16="http://schemas.microsoft.com/office/drawing/2014/main" id="{57D42D5A-CD03-4B3F-B553-1E55B1BDDB50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dirty="0"/>
          </a:p>
        </p:txBody>
      </p:sp>
      <p:pic>
        <p:nvPicPr>
          <p:cNvPr id="9" name="Picture 2" descr="Mapa LoL">
            <a:extLst>
              <a:ext uri="{FF2B5EF4-FFF2-40B4-BE49-F238E27FC236}">
                <a16:creationId xmlns:a16="http://schemas.microsoft.com/office/drawing/2014/main" id="{752242D9-79C1-412C-A201-26FF45712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/>
          <a:stretch/>
        </p:blipFill>
        <p:spPr bwMode="auto">
          <a:xfrm>
            <a:off x="0" y="1562101"/>
            <a:ext cx="4530416" cy="3581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 descr="Mapa LoL">
            <a:extLst>
              <a:ext uri="{FF2B5EF4-FFF2-40B4-BE49-F238E27FC236}">
                <a16:creationId xmlns:a16="http://schemas.microsoft.com/office/drawing/2014/main" id="{31CB7AF8-402E-4EA1-8E01-D12721002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6" r="1"/>
          <a:stretch/>
        </p:blipFill>
        <p:spPr bwMode="auto">
          <a:xfrm>
            <a:off x="4613584" y="60960"/>
            <a:ext cx="4530416" cy="3781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5">
            <a:extLst>
              <a:ext uri="{FF2B5EF4-FFF2-40B4-BE49-F238E27FC236}">
                <a16:creationId xmlns:a16="http://schemas.microsoft.com/office/drawing/2014/main" id="{B51D8E6C-6BF0-4C26-A48D-53789F6614BE}"/>
              </a:ext>
            </a:extLst>
          </p:cNvPr>
          <p:cNvSpPr/>
          <p:nvPr/>
        </p:nvSpPr>
        <p:spPr>
          <a:xfrm>
            <a:off x="792185" y="523219"/>
            <a:ext cx="2766170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FrankRuehl" panose="020E0503060101010101" pitchFamily="34" charset="-79"/>
              </a:rPr>
              <a:t>Mapa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FrankRuehl" panose="020E0503060101010101" pitchFamily="34" charset="-79"/>
              </a:rPr>
              <a:t> de </a:t>
            </a:r>
            <a:r>
              <a:rPr lang="en-US" altLang="zh-C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FrankRuehl" panose="020E0503060101010101" pitchFamily="34" charset="-79"/>
              </a:rPr>
              <a:t>juego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13" name="矩形 24">
            <a:extLst>
              <a:ext uri="{FF2B5EF4-FFF2-40B4-BE49-F238E27FC236}">
                <a16:creationId xmlns:a16="http://schemas.microsoft.com/office/drawing/2014/main" id="{F0BA9F0C-BC43-42BA-8D04-B1F3591A8400}"/>
              </a:ext>
            </a:extLst>
          </p:cNvPr>
          <p:cNvSpPr/>
          <p:nvPr/>
        </p:nvSpPr>
        <p:spPr>
          <a:xfrm>
            <a:off x="148806" y="0"/>
            <a:ext cx="3409549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800" spc="-150" dirty="0" err="1">
                <a:solidFill>
                  <a:schemeClr val="bg1">
                    <a:alpha val="12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Mapa</a:t>
            </a:r>
            <a:r>
              <a:rPr lang="en-US" altLang="zh-CN" sz="4800" spc="-150" dirty="0">
                <a:solidFill>
                  <a:schemeClr val="bg1">
                    <a:alpha val="12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 de </a:t>
            </a:r>
            <a:r>
              <a:rPr lang="en-US" altLang="zh-CN" sz="4800" spc="-150" dirty="0" err="1">
                <a:solidFill>
                  <a:schemeClr val="bg1">
                    <a:alpha val="12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juego</a:t>
            </a:r>
            <a:endParaRPr lang="en-US" altLang="zh-CN" sz="4800" spc="-150" dirty="0">
              <a:solidFill>
                <a:schemeClr val="bg1">
                  <a:alpha val="12000"/>
                </a:schemeClr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A784914B-A7BE-4C78-B305-BEF21A88FF0B}"/>
              </a:ext>
            </a:extLst>
          </p:cNvPr>
          <p:cNvSpPr/>
          <p:nvPr/>
        </p:nvSpPr>
        <p:spPr>
          <a:xfrm>
            <a:off x="4613584" y="3986979"/>
            <a:ext cx="4530416" cy="157735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CALLES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JUNGLAS</a:t>
            </a:r>
          </a:p>
          <a:p>
            <a:pPr algn="ctr"/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bases y en las calles hay Torres que protegen el avance del equipo contrario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6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104668" y="104667"/>
            <a:ext cx="5143500" cy="493416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776" t="-109" b="109"/>
          <a:stretch/>
        </p:blipFill>
        <p:spPr>
          <a:xfrm flipH="1">
            <a:off x="4934164" y="0"/>
            <a:ext cx="4231365" cy="5143500"/>
          </a:xfrm>
          <a:prstGeom prst="rect">
            <a:avLst/>
          </a:prstGeom>
        </p:spPr>
      </p:pic>
      <p:pic>
        <p:nvPicPr>
          <p:cNvPr id="22" name="Picture 8" descr="Minion LoL">
            <a:extLst>
              <a:ext uri="{FF2B5EF4-FFF2-40B4-BE49-F238E27FC236}">
                <a16:creationId xmlns:a16="http://schemas.microsoft.com/office/drawing/2014/main" id="{C3F5ED2E-EF79-41A8-A68E-BC3DC684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4" y="174632"/>
            <a:ext cx="2340868" cy="126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Queue Times League of Legends">
            <a:extLst>
              <a:ext uri="{FF2B5EF4-FFF2-40B4-BE49-F238E27FC236}">
                <a16:creationId xmlns:a16="http://schemas.microsoft.com/office/drawing/2014/main" id="{3F12948F-8C26-4148-A470-EC67B7C8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62" b="86667" l="30278" r="70556">
                        <a14:foregroundMark x1="48472" y1="45679" x2="50556" y2="39259"/>
                        <a14:foregroundMark x1="51250" y1="41235" x2="53194" y2="46667"/>
                        <a14:foregroundMark x1="49306" y1="47160" x2="53889" y2="39753"/>
                        <a14:foregroundMark x1="33611" y1="51111" x2="41111" y2="75802"/>
                        <a14:foregroundMark x1="41111" y1="75802" x2="35139" y2="64938"/>
                        <a14:foregroundMark x1="37361" y1="63210" x2="33472" y2="57778"/>
                        <a14:foregroundMark x1="61111" y1="22222" x2="68194" y2="46914"/>
                        <a14:foregroundMark x1="63056" y1="28642" x2="66389" y2="33827"/>
                        <a14:foregroundMark x1="66528" y1="36049" x2="69028" y2="56790"/>
                        <a14:foregroundMark x1="69028" y1="56790" x2="66528" y2="64691"/>
                        <a14:foregroundMark x1="61111" y1="19259" x2="69028" y2="38519"/>
                        <a14:foregroundMark x1="69028" y1="39506" x2="65833" y2="70123"/>
                        <a14:foregroundMark x1="65833" y1="70123" x2="51528" y2="86667"/>
                        <a14:foregroundMark x1="48472" y1="85432" x2="30278" y2="55556"/>
                        <a14:foregroundMark x1="30278" y1="55556" x2="34861" y2="75062"/>
                        <a14:foregroundMark x1="34861" y1="75062" x2="42778" y2="78025"/>
                        <a14:foregroundMark x1="38750" y1="77284" x2="50556" y2="84691"/>
                        <a14:foregroundMark x1="31389" y1="46667" x2="31667" y2="36049"/>
                        <a14:foregroundMark x1="31667" y1="36049" x2="36111" y2="27160"/>
                        <a14:foregroundMark x1="36111" y1="27160" x2="40833" y2="19012"/>
                        <a14:foregroundMark x1="40833" y1="19012" x2="48611" y2="17037"/>
                        <a14:foregroundMark x1="46250" y1="18519" x2="55972" y2="15062"/>
                        <a14:foregroundMark x1="39028" y1="78765" x2="44028" y2="8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10038" r="27384" b="8844"/>
          <a:stretch/>
        </p:blipFill>
        <p:spPr bwMode="auto">
          <a:xfrm>
            <a:off x="258119" y="3244070"/>
            <a:ext cx="1682426" cy="167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56C5E13B-50CF-4B02-8120-5681C5A3CCEB}"/>
              </a:ext>
            </a:extLst>
          </p:cNvPr>
          <p:cNvSpPr/>
          <p:nvPr/>
        </p:nvSpPr>
        <p:spPr>
          <a:xfrm rot="5400000">
            <a:off x="4126696" y="104667"/>
            <a:ext cx="5143500" cy="4934166"/>
          </a:xfrm>
          <a:prstGeom prst="rect">
            <a:avLst/>
          </a:prstGeom>
          <a:solidFill>
            <a:srgbClr val="41414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 descr="LCS Betting in 2023 - How to Bet on League of Legends LCS">
            <a:extLst>
              <a:ext uri="{FF2B5EF4-FFF2-40B4-BE49-F238E27FC236}">
                <a16:creationId xmlns:a16="http://schemas.microsoft.com/office/drawing/2014/main" id="{1F86624F-0D15-4038-B224-45F31A2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73" y="1757011"/>
            <a:ext cx="1711340" cy="12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42882" y="2071285"/>
            <a:ext cx="3061350" cy="9464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altLang="zh-CN" sz="1600" dirty="0">
                <a:solidFill>
                  <a:schemeClr val="bg1"/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Eliminar Torres, “monstruos” o jugadores contrarios proporciona Oro y Experiencia</a:t>
            </a:r>
          </a:p>
          <a:p>
            <a:endParaRPr lang="en-US" altLang="zh-CN" sz="900" dirty="0">
              <a:solidFill>
                <a:schemeClr val="bg1"/>
              </a:solidFill>
              <a:latin typeface="Calibri Light" panose="020F0302020204030204" pitchFamily="34" charset="0"/>
              <a:cs typeface="FrankRuehl" panose="020E0503060101010101" pitchFamily="34" charset="-79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34363" y="465241"/>
            <a:ext cx="262719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altLang="zh-CN" sz="1600" dirty="0">
                <a:solidFill>
                  <a:schemeClr val="bg1"/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Hay “monstruos” controlados por el juego (Minions, Dragones, Heraldos…)</a:t>
            </a:r>
          </a:p>
        </p:txBody>
      </p:sp>
      <p:sp>
        <p:nvSpPr>
          <p:cNvPr id="21" name="矩形 20"/>
          <p:cNvSpPr/>
          <p:nvPr/>
        </p:nvSpPr>
        <p:spPr>
          <a:xfrm>
            <a:off x="1953782" y="3799753"/>
            <a:ext cx="2993618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s-ES" altLang="zh-CN" sz="1600" dirty="0">
                <a:solidFill>
                  <a:schemeClr val="bg1"/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La duración media de las partidas oscila entre los 25-45 minutos.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7E8AB57-3FFE-43BF-8D76-03390ACCF5A9}"/>
              </a:ext>
            </a:extLst>
          </p:cNvPr>
          <p:cNvSpPr txBox="1"/>
          <p:nvPr/>
        </p:nvSpPr>
        <p:spPr>
          <a:xfrm>
            <a:off x="765908" y="1694169"/>
            <a:ext cx="976923" cy="754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92D7DFC-BB93-492B-ADFC-ED70DE745067}"/>
              </a:ext>
            </a:extLst>
          </p:cNvPr>
          <p:cNvGrpSpPr/>
          <p:nvPr/>
        </p:nvGrpSpPr>
        <p:grpSpPr>
          <a:xfrm>
            <a:off x="299833" y="165650"/>
            <a:ext cx="1923075" cy="3155336"/>
            <a:chOff x="299833" y="165650"/>
            <a:chExt cx="1923075" cy="315533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8CFE2ADD-6B66-451D-B54B-93E961D23EE2}"/>
                </a:ext>
              </a:extLst>
            </p:cNvPr>
            <p:cNvGrpSpPr/>
            <p:nvPr/>
          </p:nvGrpSpPr>
          <p:grpSpPr>
            <a:xfrm>
              <a:off x="299833" y="165650"/>
              <a:ext cx="1923075" cy="3155336"/>
              <a:chOff x="3562330" y="549156"/>
              <a:chExt cx="2465409" cy="4045185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870DB920-FCAC-4AB2-B59D-9F9289480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9777" b="97772" l="39297" r="61250">
                            <a14:foregroundMark x1="57969" y1="56685" x2="57969" y2="56685"/>
                            <a14:foregroundMark x1="49766" y1="80223" x2="50859" y2="69359"/>
                            <a14:foregroundMark x1="42266" y1="39136" x2="43906" y2="40111"/>
                            <a14:foregroundMark x1="42813" y1="40669" x2="41016" y2="41783"/>
                            <a14:foregroundMark x1="41016" y1="41783" x2="44688" y2="85794"/>
                            <a14:foregroundMark x1="44688" y1="85794" x2="48594" y2="92340"/>
                            <a14:foregroundMark x1="41875" y1="77716" x2="41016" y2="82033"/>
                            <a14:foregroundMark x1="41016" y1="82033" x2="49609" y2="93593"/>
                            <a14:foregroundMark x1="50234" y1="93733" x2="60000" y2="79526"/>
                            <a14:foregroundMark x1="58984" y1="80641" x2="60156" y2="82451"/>
                            <a14:foregroundMark x1="52188" y1="94150" x2="52812" y2="89694"/>
                            <a14:foregroundMark x1="49375" y1="73398" x2="53828" y2="80919"/>
                            <a14:foregroundMark x1="48594" y1="94150" x2="46953" y2="90111"/>
                            <a14:foregroundMark x1="42188" y1="78691" x2="43438" y2="73955"/>
                            <a14:foregroundMark x1="43438" y1="73955" x2="42656" y2="85794"/>
                            <a14:foregroundMark x1="53438" y1="65460" x2="53906" y2="65181"/>
                            <a14:foregroundMark x1="55547" y1="65460" x2="45469" y2="66574"/>
                            <a14:foregroundMark x1="59141" y1="75627" x2="60625" y2="74095"/>
                            <a14:foregroundMark x1="60391" y1="74234" x2="59531" y2="62813"/>
                            <a14:foregroundMark x1="55156" y1="72981" x2="57344" y2="77855"/>
                            <a14:backgroundMark x1="51016" y1="93872" x2="51406" y2="93175"/>
                            <a14:backgroundMark x1="51250" y1="91922" x2="49531" y2="92758"/>
                            <a14:backgroundMark x1="49531" y1="92061" x2="49531" y2="93454"/>
                            <a14:backgroundMark x1="57188" y1="66156" x2="44141" y2="65181"/>
                            <a14:backgroundMark x1="53906" y1="66156" x2="55703" y2="64763"/>
                            <a14:backgroundMark x1="56719" y1="65877" x2="46172" y2="66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2" t="19283" r="35823"/>
              <a:stretch/>
            </p:blipFill>
            <p:spPr bwMode="auto">
              <a:xfrm>
                <a:off x="3562330" y="549156"/>
                <a:ext cx="2465409" cy="40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D8DDF88-741A-440A-AB90-A4F1922E5DC3}"/>
                  </a:ext>
                </a:extLst>
              </p:cNvPr>
              <p:cNvSpPr/>
              <p:nvPr/>
            </p:nvSpPr>
            <p:spPr>
              <a:xfrm>
                <a:off x="3984188" y="2508739"/>
                <a:ext cx="1621693" cy="687753"/>
              </a:xfrm>
              <a:prstGeom prst="rect">
                <a:avLst/>
              </a:prstGeom>
              <a:solidFill>
                <a:srgbClr val="172B34">
                  <a:alpha val="96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F97BCAE9-931C-4B00-B3C6-7837A80A9737}"/>
                  </a:ext>
                </a:extLst>
              </p:cNvPr>
              <p:cNvSpPr/>
              <p:nvPr/>
            </p:nvSpPr>
            <p:spPr>
              <a:xfrm>
                <a:off x="4357372" y="2852615"/>
                <a:ext cx="875323" cy="967028"/>
              </a:xfrm>
              <a:prstGeom prst="rect">
                <a:avLst/>
              </a:prstGeom>
              <a:solidFill>
                <a:srgbClr val="172B34">
                  <a:alpha val="99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856691A-7C9E-41E8-9F0B-7D39D2DDCE8D}"/>
                </a:ext>
              </a:extLst>
            </p:cNvPr>
            <p:cNvSpPr txBox="1"/>
            <p:nvPr/>
          </p:nvSpPr>
          <p:spPr>
            <a:xfrm>
              <a:off x="671432" y="1785036"/>
              <a:ext cx="1212076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3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60% </a:t>
              </a:r>
              <a:r>
                <a:rPr lang="es-ES" sz="1300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train</a:t>
              </a:r>
              <a:endParaRPr lang="es-ES" sz="13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s-ES" sz="13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20% test</a:t>
              </a:r>
            </a:p>
            <a:p>
              <a:pPr algn="ctr"/>
              <a:r>
                <a:rPr lang="es-ES" sz="13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20% validación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8C0C151-7669-4F23-99DD-B8FD76C77612}"/>
              </a:ext>
            </a:extLst>
          </p:cNvPr>
          <p:cNvGrpSpPr/>
          <p:nvPr/>
        </p:nvGrpSpPr>
        <p:grpSpPr>
          <a:xfrm>
            <a:off x="3288300" y="1084497"/>
            <a:ext cx="2372871" cy="3893350"/>
            <a:chOff x="3288300" y="1084497"/>
            <a:chExt cx="2372871" cy="389335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FF40C604-8CD1-45AD-A3E7-E5C9076D071B}"/>
                </a:ext>
              </a:extLst>
            </p:cNvPr>
            <p:cNvGrpSpPr/>
            <p:nvPr/>
          </p:nvGrpSpPr>
          <p:grpSpPr>
            <a:xfrm>
              <a:off x="3288300" y="1084497"/>
              <a:ext cx="2372871" cy="3893350"/>
              <a:chOff x="3562330" y="549156"/>
              <a:chExt cx="2465409" cy="4045185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99088879-F72C-474E-9E23-F06A62F92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9777" b="97772" l="39297" r="61250">
                            <a14:foregroundMark x1="57969" y1="56685" x2="57969" y2="56685"/>
                            <a14:foregroundMark x1="49766" y1="80223" x2="50859" y2="69359"/>
                            <a14:foregroundMark x1="42266" y1="39136" x2="43906" y2="40111"/>
                            <a14:foregroundMark x1="42813" y1="40669" x2="41016" y2="41783"/>
                            <a14:foregroundMark x1="41016" y1="41783" x2="44688" y2="85794"/>
                            <a14:foregroundMark x1="44688" y1="85794" x2="48594" y2="92340"/>
                            <a14:foregroundMark x1="41875" y1="77716" x2="41016" y2="82033"/>
                            <a14:foregroundMark x1="41016" y1="82033" x2="49609" y2="93593"/>
                            <a14:foregroundMark x1="50234" y1="93733" x2="60000" y2="79526"/>
                            <a14:foregroundMark x1="58984" y1="80641" x2="60156" y2="82451"/>
                            <a14:foregroundMark x1="52188" y1="94150" x2="52812" y2="89694"/>
                            <a14:foregroundMark x1="49375" y1="73398" x2="53828" y2="80919"/>
                            <a14:foregroundMark x1="48594" y1="94150" x2="46953" y2="90111"/>
                            <a14:foregroundMark x1="42188" y1="78691" x2="43438" y2="73955"/>
                            <a14:foregroundMark x1="43438" y1="73955" x2="42656" y2="85794"/>
                            <a14:foregroundMark x1="53438" y1="65460" x2="53906" y2="65181"/>
                            <a14:foregroundMark x1="55547" y1="65460" x2="45469" y2="66574"/>
                            <a14:foregroundMark x1="59141" y1="75627" x2="60625" y2="74095"/>
                            <a14:foregroundMark x1="60391" y1="74234" x2="59531" y2="62813"/>
                            <a14:foregroundMark x1="55156" y1="72981" x2="57344" y2="77855"/>
                            <a14:backgroundMark x1="51016" y1="93872" x2="51406" y2="93175"/>
                            <a14:backgroundMark x1="51250" y1="91922" x2="49531" y2="92758"/>
                            <a14:backgroundMark x1="49531" y1="92061" x2="49531" y2="93454"/>
                            <a14:backgroundMark x1="57188" y1="66156" x2="44141" y2="65181"/>
                            <a14:backgroundMark x1="53906" y1="66156" x2="55703" y2="64763"/>
                            <a14:backgroundMark x1="56719" y1="65877" x2="46172" y2="66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2" t="19283" r="35823"/>
              <a:stretch/>
            </p:blipFill>
            <p:spPr bwMode="auto">
              <a:xfrm>
                <a:off x="3562330" y="549156"/>
                <a:ext cx="2465409" cy="40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47D1F832-FA1D-43DA-B052-6A804206BDE5}"/>
                  </a:ext>
                </a:extLst>
              </p:cNvPr>
              <p:cNvSpPr/>
              <p:nvPr/>
            </p:nvSpPr>
            <p:spPr>
              <a:xfrm>
                <a:off x="3984188" y="2508739"/>
                <a:ext cx="1621692" cy="687753"/>
              </a:xfrm>
              <a:prstGeom prst="rect">
                <a:avLst/>
              </a:prstGeom>
              <a:solidFill>
                <a:srgbClr val="172B34">
                  <a:alpha val="96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D1B83F6-BD94-495B-874D-ABFACAC7D024}"/>
                  </a:ext>
                </a:extLst>
              </p:cNvPr>
              <p:cNvSpPr/>
              <p:nvPr/>
            </p:nvSpPr>
            <p:spPr>
              <a:xfrm>
                <a:off x="4357372" y="2852615"/>
                <a:ext cx="875323" cy="967028"/>
              </a:xfrm>
              <a:prstGeom prst="rect">
                <a:avLst/>
              </a:prstGeom>
              <a:solidFill>
                <a:srgbClr val="172B34">
                  <a:alpha val="99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5DFAF88-17D1-4F40-9AB3-F3F9E8EE7794}"/>
                </a:ext>
              </a:extLst>
            </p:cNvPr>
            <p:cNvSpPr txBox="1"/>
            <p:nvPr/>
          </p:nvSpPr>
          <p:spPr>
            <a:xfrm>
              <a:off x="3879517" y="3051169"/>
              <a:ext cx="117987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Comparativa entre partidas de 10 y 15 minutos</a:t>
              </a: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6741FFB-FFBE-467D-9E68-ABE68746149D}"/>
              </a:ext>
            </a:extLst>
          </p:cNvPr>
          <p:cNvGrpSpPr/>
          <p:nvPr/>
        </p:nvGrpSpPr>
        <p:grpSpPr>
          <a:xfrm>
            <a:off x="1812110" y="761884"/>
            <a:ext cx="1923075" cy="3155336"/>
            <a:chOff x="1812110" y="761884"/>
            <a:chExt cx="1923075" cy="3155336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9DE3A2D6-FD8B-4436-86D2-83EE167C8FFE}"/>
                </a:ext>
              </a:extLst>
            </p:cNvPr>
            <p:cNvGrpSpPr/>
            <p:nvPr/>
          </p:nvGrpSpPr>
          <p:grpSpPr>
            <a:xfrm>
              <a:off x="1812110" y="761884"/>
              <a:ext cx="1923075" cy="3155336"/>
              <a:chOff x="3562330" y="549156"/>
              <a:chExt cx="2465409" cy="4045185"/>
            </a:xfrm>
          </p:grpSpPr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8C23DA60-055F-42F7-91F3-F396BC26F8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9777" b="97772" l="39297" r="61250">
                            <a14:foregroundMark x1="57969" y1="56685" x2="57969" y2="56685"/>
                            <a14:foregroundMark x1="49766" y1="80223" x2="50859" y2="69359"/>
                            <a14:foregroundMark x1="42266" y1="39136" x2="43906" y2="40111"/>
                            <a14:foregroundMark x1="42813" y1="40669" x2="41016" y2="41783"/>
                            <a14:foregroundMark x1="41016" y1="41783" x2="44688" y2="85794"/>
                            <a14:foregroundMark x1="44688" y1="85794" x2="48594" y2="92340"/>
                            <a14:foregroundMark x1="41875" y1="77716" x2="41016" y2="82033"/>
                            <a14:foregroundMark x1="41016" y1="82033" x2="49609" y2="93593"/>
                            <a14:foregroundMark x1="50234" y1="93733" x2="60000" y2="79526"/>
                            <a14:foregroundMark x1="58984" y1="80641" x2="60156" y2="82451"/>
                            <a14:foregroundMark x1="52188" y1="94150" x2="52812" y2="89694"/>
                            <a14:foregroundMark x1="49375" y1="73398" x2="53828" y2="80919"/>
                            <a14:foregroundMark x1="48594" y1="94150" x2="46953" y2="90111"/>
                            <a14:foregroundMark x1="42188" y1="78691" x2="43438" y2="73955"/>
                            <a14:foregroundMark x1="43438" y1="73955" x2="42656" y2="85794"/>
                            <a14:foregroundMark x1="53438" y1="65460" x2="53906" y2="65181"/>
                            <a14:foregroundMark x1="55547" y1="65460" x2="45469" y2="66574"/>
                            <a14:foregroundMark x1="59141" y1="75627" x2="60625" y2="74095"/>
                            <a14:foregroundMark x1="60391" y1="74234" x2="59531" y2="62813"/>
                            <a14:foregroundMark x1="55156" y1="72981" x2="57344" y2="77855"/>
                            <a14:backgroundMark x1="51016" y1="93872" x2="51406" y2="93175"/>
                            <a14:backgroundMark x1="51250" y1="91922" x2="49531" y2="92758"/>
                            <a14:backgroundMark x1="49531" y1="92061" x2="49531" y2="93454"/>
                            <a14:backgroundMark x1="57188" y1="66156" x2="44141" y2="65181"/>
                            <a14:backgroundMark x1="53906" y1="66156" x2="55703" y2="64763"/>
                            <a14:backgroundMark x1="56719" y1="65877" x2="46172" y2="66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2" t="19283" r="35823"/>
              <a:stretch/>
            </p:blipFill>
            <p:spPr bwMode="auto">
              <a:xfrm>
                <a:off x="3562330" y="549156"/>
                <a:ext cx="2465409" cy="40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756C99E8-B19F-4FB8-8D6A-E287AE059943}"/>
                  </a:ext>
                </a:extLst>
              </p:cNvPr>
              <p:cNvSpPr/>
              <p:nvPr/>
            </p:nvSpPr>
            <p:spPr>
              <a:xfrm>
                <a:off x="3984188" y="2508739"/>
                <a:ext cx="1621692" cy="687753"/>
              </a:xfrm>
              <a:prstGeom prst="rect">
                <a:avLst/>
              </a:prstGeom>
              <a:solidFill>
                <a:srgbClr val="172B34">
                  <a:alpha val="96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718F4B4A-F35D-4985-8ECD-CA6CEAC0EC0B}"/>
                  </a:ext>
                </a:extLst>
              </p:cNvPr>
              <p:cNvSpPr/>
              <p:nvPr/>
            </p:nvSpPr>
            <p:spPr>
              <a:xfrm>
                <a:off x="4357372" y="2852615"/>
                <a:ext cx="875323" cy="967028"/>
              </a:xfrm>
              <a:prstGeom prst="rect">
                <a:avLst/>
              </a:prstGeom>
              <a:solidFill>
                <a:srgbClr val="172B34">
                  <a:alpha val="99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07BC71E9-4A61-4BF3-8107-FCBEEE469C63}"/>
                </a:ext>
              </a:extLst>
            </p:cNvPr>
            <p:cNvSpPr txBox="1"/>
            <p:nvPr/>
          </p:nvSpPr>
          <p:spPr>
            <a:xfrm>
              <a:off x="2203259" y="2306962"/>
              <a:ext cx="117987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Datasets</a:t>
              </a:r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de </a:t>
              </a:r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Kaggle</a:t>
              </a: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s-ES" sz="7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s-ES" b="1" i="0" dirty="0">
                  <a:solidFill>
                    <a:schemeClr val="bg1"/>
                  </a:solidFill>
                  <a:effectLst/>
                  <a:latin typeface="Arial Narrow" panose="020B0606020202030204" pitchFamily="34" charset="0"/>
                </a:rPr>
                <a:t>~ </a:t>
              </a:r>
              <a:r>
                <a:rPr lang="es-ES" i="0" dirty="0">
                  <a:solidFill>
                    <a:schemeClr val="bg1"/>
                  </a:solidFill>
                  <a:effectLst/>
                  <a:latin typeface="Arial Narrow" panose="020B0606020202030204" pitchFamily="34" charset="0"/>
                </a:rPr>
                <a:t>26.500 registros</a:t>
              </a: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5CE4120-8E9D-4D8B-A581-755D7E96C4F8}"/>
              </a:ext>
            </a:extLst>
          </p:cNvPr>
          <p:cNvGrpSpPr/>
          <p:nvPr/>
        </p:nvGrpSpPr>
        <p:grpSpPr>
          <a:xfrm>
            <a:off x="5308782" y="763119"/>
            <a:ext cx="1923075" cy="3155336"/>
            <a:chOff x="5222817" y="763119"/>
            <a:chExt cx="1923075" cy="3155336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B0720D89-F4FB-47AC-9ED2-10B9FB7B5240}"/>
                </a:ext>
              </a:extLst>
            </p:cNvPr>
            <p:cNvGrpSpPr/>
            <p:nvPr/>
          </p:nvGrpSpPr>
          <p:grpSpPr>
            <a:xfrm>
              <a:off x="5222817" y="763119"/>
              <a:ext cx="1923075" cy="3155336"/>
              <a:chOff x="3562330" y="549156"/>
              <a:chExt cx="2465409" cy="4045185"/>
            </a:xfrm>
          </p:grpSpPr>
          <p:pic>
            <p:nvPicPr>
              <p:cNvPr id="24" name="Picture 4">
                <a:extLst>
                  <a:ext uri="{FF2B5EF4-FFF2-40B4-BE49-F238E27FC236}">
                    <a16:creationId xmlns:a16="http://schemas.microsoft.com/office/drawing/2014/main" id="{4B85C2BA-117C-4672-9F5F-2B3D1D875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9777" b="97772" l="39297" r="61250">
                            <a14:foregroundMark x1="57969" y1="56685" x2="57969" y2="56685"/>
                            <a14:foregroundMark x1="49766" y1="80223" x2="50859" y2="69359"/>
                            <a14:foregroundMark x1="42266" y1="39136" x2="43906" y2="40111"/>
                            <a14:foregroundMark x1="42813" y1="40669" x2="41016" y2="41783"/>
                            <a14:foregroundMark x1="41016" y1="41783" x2="44688" y2="85794"/>
                            <a14:foregroundMark x1="44688" y1="85794" x2="48594" y2="92340"/>
                            <a14:foregroundMark x1="41875" y1="77716" x2="41016" y2="82033"/>
                            <a14:foregroundMark x1="41016" y1="82033" x2="49609" y2="93593"/>
                            <a14:foregroundMark x1="50234" y1="93733" x2="60000" y2="79526"/>
                            <a14:foregroundMark x1="58984" y1="80641" x2="60156" y2="82451"/>
                            <a14:foregroundMark x1="52188" y1="94150" x2="52812" y2="89694"/>
                            <a14:foregroundMark x1="49375" y1="73398" x2="53828" y2="80919"/>
                            <a14:foregroundMark x1="48594" y1="94150" x2="46953" y2="90111"/>
                            <a14:foregroundMark x1="42188" y1="78691" x2="43438" y2="73955"/>
                            <a14:foregroundMark x1="43438" y1="73955" x2="42656" y2="85794"/>
                            <a14:foregroundMark x1="53438" y1="65460" x2="53906" y2="65181"/>
                            <a14:foregroundMark x1="55547" y1="65460" x2="45469" y2="66574"/>
                            <a14:foregroundMark x1="59141" y1="75627" x2="60625" y2="74095"/>
                            <a14:foregroundMark x1="60391" y1="74234" x2="59531" y2="62813"/>
                            <a14:foregroundMark x1="55156" y1="72981" x2="57344" y2="77855"/>
                            <a14:backgroundMark x1="51016" y1="93872" x2="51406" y2="93175"/>
                            <a14:backgroundMark x1="51250" y1="91922" x2="49531" y2="92758"/>
                            <a14:backgroundMark x1="49531" y1="92061" x2="49531" y2="93454"/>
                            <a14:backgroundMark x1="57188" y1="66156" x2="44141" y2="65181"/>
                            <a14:backgroundMark x1="53906" y1="66156" x2="55703" y2="64763"/>
                            <a14:backgroundMark x1="56719" y1="65877" x2="46172" y2="66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2" t="19283" r="35823"/>
              <a:stretch/>
            </p:blipFill>
            <p:spPr bwMode="auto">
              <a:xfrm>
                <a:off x="3562330" y="549156"/>
                <a:ext cx="2465409" cy="40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50A8EF4E-EA5E-4A2E-A890-6528D2A64B17}"/>
                  </a:ext>
                </a:extLst>
              </p:cNvPr>
              <p:cNvSpPr/>
              <p:nvPr/>
            </p:nvSpPr>
            <p:spPr>
              <a:xfrm>
                <a:off x="3984188" y="2508739"/>
                <a:ext cx="1621692" cy="687753"/>
              </a:xfrm>
              <a:prstGeom prst="rect">
                <a:avLst/>
              </a:prstGeom>
              <a:solidFill>
                <a:srgbClr val="172B34">
                  <a:alpha val="96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2C8D2AF7-0D2A-4FFD-A2F6-7E78A116EBDB}"/>
                  </a:ext>
                </a:extLst>
              </p:cNvPr>
              <p:cNvSpPr/>
              <p:nvPr/>
            </p:nvSpPr>
            <p:spPr>
              <a:xfrm>
                <a:off x="4357372" y="2852615"/>
                <a:ext cx="875323" cy="967028"/>
              </a:xfrm>
              <a:prstGeom prst="rect">
                <a:avLst/>
              </a:prstGeom>
              <a:solidFill>
                <a:srgbClr val="172B34">
                  <a:alpha val="99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98CF61E-F34D-42F8-A0F5-470DADF0BA43}"/>
                </a:ext>
              </a:extLst>
            </p:cNvPr>
            <p:cNvSpPr txBox="1"/>
            <p:nvPr/>
          </p:nvSpPr>
          <p:spPr>
            <a:xfrm>
              <a:off x="5594416" y="2339552"/>
              <a:ext cx="117987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Mismas </a:t>
              </a:r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features</a:t>
              </a:r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para comparativa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BBFB586-828B-4AAE-80E8-6A4973B53DB0}"/>
              </a:ext>
            </a:extLst>
          </p:cNvPr>
          <p:cNvGrpSpPr/>
          <p:nvPr/>
        </p:nvGrpSpPr>
        <p:grpSpPr>
          <a:xfrm>
            <a:off x="6921092" y="165650"/>
            <a:ext cx="1923075" cy="3155336"/>
            <a:chOff x="6921092" y="165650"/>
            <a:chExt cx="1923075" cy="3155336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69E17B62-7C8F-404D-9EE5-61C578930A88}"/>
                </a:ext>
              </a:extLst>
            </p:cNvPr>
            <p:cNvGrpSpPr/>
            <p:nvPr/>
          </p:nvGrpSpPr>
          <p:grpSpPr>
            <a:xfrm>
              <a:off x="6921092" y="165650"/>
              <a:ext cx="1923075" cy="3155336"/>
              <a:chOff x="3562330" y="549156"/>
              <a:chExt cx="2465409" cy="4045185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F492F38-35C5-41D0-9622-C66E886ED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9777" b="97772" l="39297" r="61250">
                            <a14:foregroundMark x1="57969" y1="56685" x2="57969" y2="56685"/>
                            <a14:foregroundMark x1="49766" y1="80223" x2="50859" y2="69359"/>
                            <a14:foregroundMark x1="42266" y1="39136" x2="43906" y2="40111"/>
                            <a14:foregroundMark x1="42813" y1="40669" x2="41016" y2="41783"/>
                            <a14:foregroundMark x1="41016" y1="41783" x2="44688" y2="85794"/>
                            <a14:foregroundMark x1="44688" y1="85794" x2="48594" y2="92340"/>
                            <a14:foregroundMark x1="41875" y1="77716" x2="41016" y2="82033"/>
                            <a14:foregroundMark x1="41016" y1="82033" x2="49609" y2="93593"/>
                            <a14:foregroundMark x1="50234" y1="93733" x2="60000" y2="79526"/>
                            <a14:foregroundMark x1="58984" y1="80641" x2="60156" y2="82451"/>
                            <a14:foregroundMark x1="52188" y1="94150" x2="52812" y2="89694"/>
                            <a14:foregroundMark x1="49375" y1="73398" x2="53828" y2="80919"/>
                            <a14:foregroundMark x1="48594" y1="94150" x2="46953" y2="90111"/>
                            <a14:foregroundMark x1="42188" y1="78691" x2="43438" y2="73955"/>
                            <a14:foregroundMark x1="43438" y1="73955" x2="42656" y2="85794"/>
                            <a14:foregroundMark x1="53438" y1="65460" x2="53906" y2="65181"/>
                            <a14:foregroundMark x1="55547" y1="65460" x2="45469" y2="66574"/>
                            <a14:foregroundMark x1="59141" y1="75627" x2="60625" y2="74095"/>
                            <a14:foregroundMark x1="60391" y1="74234" x2="59531" y2="62813"/>
                            <a14:foregroundMark x1="55156" y1="72981" x2="57344" y2="77855"/>
                            <a14:backgroundMark x1="51016" y1="93872" x2="51406" y2="93175"/>
                            <a14:backgroundMark x1="51250" y1="91922" x2="49531" y2="92758"/>
                            <a14:backgroundMark x1="49531" y1="92061" x2="49531" y2="93454"/>
                            <a14:backgroundMark x1="57188" y1="66156" x2="44141" y2="65181"/>
                            <a14:backgroundMark x1="53906" y1="66156" x2="55703" y2="64763"/>
                            <a14:backgroundMark x1="56719" y1="65877" x2="46172" y2="66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2" t="19283" r="35823"/>
              <a:stretch/>
            </p:blipFill>
            <p:spPr bwMode="auto">
              <a:xfrm>
                <a:off x="3562330" y="549156"/>
                <a:ext cx="2465409" cy="40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CA7FACB9-E249-491D-8B7B-4ADBF5711578}"/>
                  </a:ext>
                </a:extLst>
              </p:cNvPr>
              <p:cNvSpPr/>
              <p:nvPr/>
            </p:nvSpPr>
            <p:spPr>
              <a:xfrm>
                <a:off x="3984188" y="2508739"/>
                <a:ext cx="1621692" cy="687753"/>
              </a:xfrm>
              <a:prstGeom prst="rect">
                <a:avLst/>
              </a:prstGeom>
              <a:solidFill>
                <a:srgbClr val="172B34">
                  <a:alpha val="96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608FDE4-B245-41B9-917C-1B9C5BB95711}"/>
                  </a:ext>
                </a:extLst>
              </p:cNvPr>
              <p:cNvSpPr/>
              <p:nvPr/>
            </p:nvSpPr>
            <p:spPr>
              <a:xfrm>
                <a:off x="4357372" y="2852615"/>
                <a:ext cx="875323" cy="967028"/>
              </a:xfrm>
              <a:prstGeom prst="rect">
                <a:avLst/>
              </a:prstGeom>
              <a:solidFill>
                <a:srgbClr val="172B34">
                  <a:alpha val="99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18ADEF-CADE-415D-BB1F-63AAE58E41F1}"/>
                </a:ext>
              </a:extLst>
            </p:cNvPr>
            <p:cNvSpPr txBox="1"/>
            <p:nvPr/>
          </p:nvSpPr>
          <p:spPr>
            <a:xfrm>
              <a:off x="7309316" y="1869674"/>
              <a:ext cx="11798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Métrica: </a:t>
              </a:r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Accuracy</a:t>
              </a: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83" name="矩形 82"/>
          <p:cNvSpPr/>
          <p:nvPr/>
        </p:nvSpPr>
        <p:spPr>
          <a:xfrm>
            <a:off x="4523226" y="-988231"/>
            <a:ext cx="6469941" cy="6872312"/>
          </a:xfrm>
          <a:prstGeom prst="rect">
            <a:avLst/>
          </a:prstGeom>
          <a:blipFill dpi="0" rotWithShape="1">
            <a:blip r:embed="rId2" cstate="email">
              <a:alphaModFix amt="11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19255616">
            <a:off x="922735" y="409575"/>
            <a:ext cx="3148965" cy="2714624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20237927">
            <a:off x="1046560" y="579262"/>
            <a:ext cx="3148965" cy="2714624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20793979">
            <a:off x="1355021" y="738139"/>
            <a:ext cx="3148965" cy="2714624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21532065">
            <a:off x="1549444" y="1124754"/>
            <a:ext cx="3148965" cy="2714624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 rot="8725126">
            <a:off x="414718" y="2397690"/>
            <a:ext cx="480203" cy="729118"/>
            <a:chOff x="1855712" y="-102130"/>
            <a:chExt cx="1318978" cy="200267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9" t="14807" r="53184" b="85017"/>
            <a:stretch>
              <a:fillRect/>
            </a:stretch>
          </p:blipFill>
          <p:spPr>
            <a:xfrm>
              <a:off x="3146899" y="-10213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3146487" y="-100897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1870781" y="-90037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855712" y="-59552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>
            <a:xfrm>
              <a:off x="1872128" y="-92486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 rot="4480783">
            <a:off x="5415343" y="711765"/>
            <a:ext cx="480203" cy="729118"/>
            <a:chOff x="1855712" y="-102130"/>
            <a:chExt cx="1318978" cy="200267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9" t="14807" r="53184" b="85017"/>
            <a:stretch>
              <a:fillRect/>
            </a:stretch>
          </p:blipFill>
          <p:spPr>
            <a:xfrm>
              <a:off x="3146899" y="-10213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3146487" y="-100897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1870781" y="-90037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855712" y="-59552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>
            <a:xfrm>
              <a:off x="1872128" y="-92486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3" t="8566" r="21830" b="91258"/>
          <a:stretch>
            <a:fillRect/>
          </a:stretch>
        </p:blipFill>
        <p:spPr>
          <a:xfrm rot="19255616">
            <a:off x="3465076" y="631086"/>
            <a:ext cx="6165" cy="9069"/>
          </a:xfrm>
          <a:custGeom>
            <a:avLst/>
            <a:gdLst>
              <a:gd name="connsiteX0" fmla="*/ 8220 w 8220"/>
              <a:gd name="connsiteY0" fmla="*/ 0 h 12092"/>
              <a:gd name="connsiteX1" fmla="*/ 6264 w 8220"/>
              <a:gd name="connsiteY1" fmla="*/ 9644 h 12092"/>
              <a:gd name="connsiteX2" fmla="*/ 0 w 8220"/>
              <a:gd name="connsiteY2" fmla="*/ 12092 h 12092"/>
              <a:gd name="connsiteX3" fmla="*/ 8220 w 8220"/>
              <a:gd name="connsiteY3" fmla="*/ 0 h 1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0" h="12092">
                <a:moveTo>
                  <a:pt x="8220" y="0"/>
                </a:moveTo>
                <a:lnTo>
                  <a:pt x="6264" y="9644"/>
                </a:lnTo>
                <a:lnTo>
                  <a:pt x="0" y="12092"/>
                </a:lnTo>
                <a:lnTo>
                  <a:pt x="8220" y="0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1" cstate="email"/>
          <a:srcRect/>
          <a:stretch>
            <a:fillRect/>
          </a:stretch>
        </p:blipFill>
        <p:spPr>
          <a:xfrm rot="19255616">
            <a:off x="3464767" y="632011"/>
            <a:ext cx="21152" cy="31008"/>
          </a:xfrm>
          <a:custGeom>
            <a:avLst/>
            <a:gdLst>
              <a:gd name="connsiteX0" fmla="*/ 28203 w 28203"/>
              <a:gd name="connsiteY0" fmla="*/ 0 h 41344"/>
              <a:gd name="connsiteX1" fmla="*/ 0 w 28203"/>
              <a:gd name="connsiteY1" fmla="*/ 41344 h 41344"/>
              <a:gd name="connsiteX2" fmla="*/ 6677 w 28203"/>
              <a:gd name="connsiteY2" fmla="*/ 8411 h 41344"/>
              <a:gd name="connsiteX3" fmla="*/ 28203 w 28203"/>
              <a:gd name="connsiteY3" fmla="*/ 0 h 4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03" h="41344">
                <a:moveTo>
                  <a:pt x="28203" y="0"/>
                </a:moveTo>
                <a:lnTo>
                  <a:pt x="0" y="41344"/>
                </a:lnTo>
                <a:lnTo>
                  <a:pt x="6677" y="8411"/>
                </a:lnTo>
                <a:lnTo>
                  <a:pt x="28203" y="0"/>
                </a:lnTo>
                <a:close/>
              </a:path>
            </a:pathLst>
          </a:custGeom>
        </p:spPr>
      </p:pic>
      <p:grpSp>
        <p:nvGrpSpPr>
          <p:cNvPr id="61" name="组合 60"/>
          <p:cNvGrpSpPr/>
          <p:nvPr/>
        </p:nvGrpSpPr>
        <p:grpSpPr>
          <a:xfrm rot="6500382">
            <a:off x="708989" y="379729"/>
            <a:ext cx="427490" cy="648464"/>
            <a:chOff x="8218414" y="599542"/>
            <a:chExt cx="1303888" cy="1977884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>
            <a:xfrm>
              <a:off x="8246183" y="599542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18414" y="617327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2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2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</p:grpSp>
      <p:grpSp>
        <p:nvGrpSpPr>
          <p:cNvPr id="58" name="组合 57"/>
          <p:cNvGrpSpPr/>
          <p:nvPr/>
        </p:nvGrpSpPr>
        <p:grpSpPr>
          <a:xfrm rot="5616201">
            <a:off x="1647826" y="3874814"/>
            <a:ext cx="352193" cy="534755"/>
            <a:chOff x="3951213" y="1832050"/>
            <a:chExt cx="1318978" cy="2002677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99" t="26714" r="56934" b="73110"/>
            <a:stretch>
              <a:fillRect/>
            </a:stretch>
          </p:blipFill>
          <p:spPr>
            <a:xfrm>
              <a:off x="5242400" y="183205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6" cstate="screen"/>
            <a:srcRect/>
            <a:stretch>
              <a:fillRect/>
            </a:stretch>
          </p:blipFill>
          <p:spPr>
            <a:xfrm>
              <a:off x="5241988" y="1833283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>
            <a:xfrm>
              <a:off x="3966282" y="1844143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4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3951213" y="1874628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0" cstate="email"/>
            <a:srcRect/>
            <a:stretch>
              <a:fillRect/>
            </a:stretch>
          </p:blipFill>
          <p:spPr>
            <a:xfrm>
              <a:off x="3967629" y="1841694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grpSp>
        <p:nvGrpSpPr>
          <p:cNvPr id="59" name="组合 58"/>
          <p:cNvGrpSpPr/>
          <p:nvPr/>
        </p:nvGrpSpPr>
        <p:grpSpPr>
          <a:xfrm rot="7271211">
            <a:off x="551833" y="1266824"/>
            <a:ext cx="200411" cy="304295"/>
            <a:chOff x="5399014" y="3749749"/>
            <a:chExt cx="1318978" cy="2002677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6690201" y="3749749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0" t="54695" r="44898" b="44702"/>
            <a:stretch>
              <a:fillRect/>
            </a:stretch>
          </p:blipFill>
          <p:spPr>
            <a:xfrm>
              <a:off x="6689789" y="3750982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3" cstate="email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4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5414083" y="3761842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5" cstate="email"/>
            <a:srcRect/>
            <a:stretch>
              <a:fillRect/>
            </a:stretch>
          </p:blipFill>
          <p:spPr>
            <a:xfrm>
              <a:off x="5399014" y="3792327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6" cstate="email"/>
            <a:srcRect/>
            <a:stretch>
              <a:fillRect/>
            </a:stretch>
          </p:blipFill>
          <p:spPr>
            <a:xfrm>
              <a:off x="5415432" y="3759393"/>
              <a:ext cx="1281035" cy="1901030"/>
            </a:xfrm>
            <a:custGeom>
              <a:avLst/>
              <a:gdLst>
                <a:gd name="connsiteX0" fmla="*/ 1281035 w 1281035"/>
                <a:gd name="connsiteY0" fmla="*/ 0 h 1901030"/>
                <a:gd name="connsiteX1" fmla="*/ 1274357 w 1281035"/>
                <a:gd name="connsiteY1" fmla="*/ 32933 h 1901030"/>
                <a:gd name="connsiteX2" fmla="*/ 23 w 1281035"/>
                <a:gd name="connsiteY2" fmla="*/ 1901030 h 1901030"/>
                <a:gd name="connsiteX3" fmla="*/ 0 w 1281035"/>
                <a:gd name="connsiteY3" fmla="*/ 1877775 h 1901030"/>
                <a:gd name="connsiteX4" fmla="*/ 1274770 w 1281035"/>
                <a:gd name="connsiteY4" fmla="*/ 2448 h 1901030"/>
                <a:gd name="connsiteX5" fmla="*/ 1281035 w 1281035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5" h="1901030">
                  <a:moveTo>
                    <a:pt x="1281035" y="0"/>
                  </a:moveTo>
                  <a:lnTo>
                    <a:pt x="1274357" y="32933"/>
                  </a:lnTo>
                  <a:lnTo>
                    <a:pt x="23" y="1901030"/>
                  </a:lnTo>
                  <a:lnTo>
                    <a:pt x="0" y="1877775"/>
                  </a:lnTo>
                  <a:lnTo>
                    <a:pt x="1274770" y="2448"/>
                  </a:lnTo>
                  <a:lnTo>
                    <a:pt x="1281035" y="0"/>
                  </a:lnTo>
                  <a:close/>
                </a:path>
              </a:pathLst>
            </a:custGeom>
          </p:spPr>
        </p:pic>
      </p:grpSp>
      <p:grpSp>
        <p:nvGrpSpPr>
          <p:cNvPr id="60" name="组合 59"/>
          <p:cNvGrpSpPr/>
          <p:nvPr/>
        </p:nvGrpSpPr>
        <p:grpSpPr>
          <a:xfrm rot="18867270">
            <a:off x="5330181" y="3090512"/>
            <a:ext cx="521988" cy="792564"/>
            <a:chOff x="7456413" y="3978350"/>
            <a:chExt cx="1318978" cy="2002677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9" t="58010" r="28184" b="41813"/>
            <a:stretch>
              <a:fillRect/>
            </a:stretch>
          </p:blipFill>
          <p:spPr>
            <a:xfrm>
              <a:off x="8747600" y="397835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7" cstate="email"/>
            <a:srcRect/>
            <a:stretch>
              <a:fillRect/>
            </a:stretch>
          </p:blipFill>
          <p:spPr>
            <a:xfrm>
              <a:off x="8747188" y="3979583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8" cstate="email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471482" y="3990443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0" cstate="email"/>
            <a:srcRect/>
            <a:stretch>
              <a:fillRect/>
            </a:stretch>
          </p:blipFill>
          <p:spPr>
            <a:xfrm>
              <a:off x="7456413" y="4020928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1" cstate="email"/>
            <a:srcRect/>
            <a:stretch>
              <a:fillRect/>
            </a:stretch>
          </p:blipFill>
          <p:spPr>
            <a:xfrm>
              <a:off x="7472831" y="3987994"/>
              <a:ext cx="1281035" cy="1901030"/>
            </a:xfrm>
            <a:custGeom>
              <a:avLst/>
              <a:gdLst>
                <a:gd name="connsiteX0" fmla="*/ 1281035 w 1281035"/>
                <a:gd name="connsiteY0" fmla="*/ 0 h 1901030"/>
                <a:gd name="connsiteX1" fmla="*/ 1274357 w 1281035"/>
                <a:gd name="connsiteY1" fmla="*/ 32933 h 1901030"/>
                <a:gd name="connsiteX2" fmla="*/ 23 w 1281035"/>
                <a:gd name="connsiteY2" fmla="*/ 1901030 h 1901030"/>
                <a:gd name="connsiteX3" fmla="*/ 0 w 1281035"/>
                <a:gd name="connsiteY3" fmla="*/ 1877775 h 1901030"/>
                <a:gd name="connsiteX4" fmla="*/ 1274770 w 1281035"/>
                <a:gd name="connsiteY4" fmla="*/ 2448 h 1901030"/>
                <a:gd name="connsiteX5" fmla="*/ 1281035 w 1281035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5" h="1901030">
                  <a:moveTo>
                    <a:pt x="1281035" y="0"/>
                  </a:moveTo>
                  <a:lnTo>
                    <a:pt x="1274357" y="32933"/>
                  </a:lnTo>
                  <a:lnTo>
                    <a:pt x="23" y="1901030"/>
                  </a:lnTo>
                  <a:lnTo>
                    <a:pt x="0" y="1877775"/>
                  </a:lnTo>
                  <a:lnTo>
                    <a:pt x="1274770" y="2448"/>
                  </a:lnTo>
                  <a:lnTo>
                    <a:pt x="1281035" y="0"/>
                  </a:lnTo>
                  <a:close/>
                </a:path>
              </a:pathLst>
            </a:custGeom>
          </p:spPr>
        </p:pic>
      </p:grpSp>
      <p:sp>
        <p:nvSpPr>
          <p:cNvPr id="65" name="矩形 64"/>
          <p:cNvSpPr/>
          <p:nvPr/>
        </p:nvSpPr>
        <p:spPr>
          <a:xfrm>
            <a:off x="6232096" y="393854"/>
            <a:ext cx="2458940" cy="992579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wrap="square" lIns="68580" tIns="34290" rIns="68580" bIns="3429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</a:t>
            </a:r>
            <a:r>
              <a:rPr lang="es-E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inciales</a:t>
            </a:r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</a:t>
            </a:r>
            <a:r>
              <a:rPr lang="es-E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numéricas</a:t>
            </a:r>
          </a:p>
          <a:p>
            <a:pPr lvl="1"/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s-E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categóricas</a:t>
            </a:r>
          </a:p>
          <a:p>
            <a:r>
              <a:rPr lang="es-E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datos </a:t>
            </a:r>
            <a:r>
              <a:rPr lang="es-E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endParaRPr lang="es-E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294700" y="2891127"/>
            <a:ext cx="2754609" cy="992579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Después de la transformación de las categóricas y la eliminación de un target encubierto -&gt; </a:t>
            </a:r>
            <a:r>
              <a:rPr lang="es-E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 </a:t>
            </a:r>
            <a:r>
              <a:rPr lang="es-E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s-E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65">
            <a:extLst>
              <a:ext uri="{FF2B5EF4-FFF2-40B4-BE49-F238E27FC236}">
                <a16:creationId xmlns:a16="http://schemas.microsoft.com/office/drawing/2014/main" id="{8B54C058-3509-4DEC-8F68-204F8F45AC90}"/>
              </a:ext>
            </a:extLst>
          </p:cNvPr>
          <p:cNvSpPr/>
          <p:nvPr/>
        </p:nvSpPr>
        <p:spPr>
          <a:xfrm>
            <a:off x="5274287" y="4198240"/>
            <a:ext cx="2082750" cy="530915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wrap="square" lIns="68580" tIns="34290" rIns="68580" bIns="3429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balanceado para ambos </a:t>
            </a:r>
            <a:r>
              <a:rPr lang="es-E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s-E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组合 17">
            <a:extLst>
              <a:ext uri="{FF2B5EF4-FFF2-40B4-BE49-F238E27FC236}">
                <a16:creationId xmlns:a16="http://schemas.microsoft.com/office/drawing/2014/main" id="{F0C9B59F-151F-48B2-BD95-91A2B550B7BE}"/>
              </a:ext>
            </a:extLst>
          </p:cNvPr>
          <p:cNvGrpSpPr/>
          <p:nvPr/>
        </p:nvGrpSpPr>
        <p:grpSpPr>
          <a:xfrm rot="8725126">
            <a:off x="6225932" y="1785987"/>
            <a:ext cx="480203" cy="729118"/>
            <a:chOff x="1855712" y="-102130"/>
            <a:chExt cx="1318978" cy="2002677"/>
          </a:xfrm>
        </p:grpSpPr>
        <p:pic>
          <p:nvPicPr>
            <p:cNvPr id="84" name="图片 16">
              <a:extLst>
                <a:ext uri="{FF2B5EF4-FFF2-40B4-BE49-F238E27FC236}">
                  <a16:creationId xmlns:a16="http://schemas.microsoft.com/office/drawing/2014/main" id="{9D6F4E2E-E284-44E5-8050-4C005CB7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9" t="14807" r="53184" b="85017"/>
            <a:stretch>
              <a:fillRect/>
            </a:stretch>
          </p:blipFill>
          <p:spPr>
            <a:xfrm>
              <a:off x="3146899" y="-10213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85" name="图片 15">
              <a:extLst>
                <a:ext uri="{FF2B5EF4-FFF2-40B4-BE49-F238E27FC236}">
                  <a16:creationId xmlns:a16="http://schemas.microsoft.com/office/drawing/2014/main" id="{67B4EC81-ECDB-4160-9105-FA24B0543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3146487" y="-100897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86" name="图片 14">
              <a:extLst>
                <a:ext uri="{FF2B5EF4-FFF2-40B4-BE49-F238E27FC236}">
                  <a16:creationId xmlns:a16="http://schemas.microsoft.com/office/drawing/2014/main" id="{99F744C5-51B8-46B3-A76A-D5178B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1870781" y="-90037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87" name="图片 13">
              <a:extLst>
                <a:ext uri="{FF2B5EF4-FFF2-40B4-BE49-F238E27FC236}">
                  <a16:creationId xmlns:a16="http://schemas.microsoft.com/office/drawing/2014/main" id="{4D81711D-C529-4CB6-ADBE-53FFABED2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855712" y="-59552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88" name="图片 11">
              <a:extLst>
                <a:ext uri="{FF2B5EF4-FFF2-40B4-BE49-F238E27FC236}">
                  <a16:creationId xmlns:a16="http://schemas.microsoft.com/office/drawing/2014/main" id="{D3E09961-0424-4E7B-8EB3-E39D2506D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>
            <a:xfrm>
              <a:off x="1872128" y="-92486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grpSp>
        <p:nvGrpSpPr>
          <p:cNvPr id="89" name="组合 60">
            <a:extLst>
              <a:ext uri="{FF2B5EF4-FFF2-40B4-BE49-F238E27FC236}">
                <a16:creationId xmlns:a16="http://schemas.microsoft.com/office/drawing/2014/main" id="{74A13503-3635-4146-8013-BAE0BF7DF291}"/>
              </a:ext>
            </a:extLst>
          </p:cNvPr>
          <p:cNvGrpSpPr/>
          <p:nvPr/>
        </p:nvGrpSpPr>
        <p:grpSpPr>
          <a:xfrm rot="6500382">
            <a:off x="8081218" y="1739162"/>
            <a:ext cx="427490" cy="648464"/>
            <a:chOff x="8218414" y="599542"/>
            <a:chExt cx="1303888" cy="1977884"/>
          </a:xfrm>
        </p:grpSpPr>
        <p:pic>
          <p:nvPicPr>
            <p:cNvPr id="90" name="图片 54">
              <a:extLst>
                <a:ext uri="{FF2B5EF4-FFF2-40B4-BE49-F238E27FC236}">
                  <a16:creationId xmlns:a16="http://schemas.microsoft.com/office/drawing/2014/main" id="{3B6AB107-5F26-4375-84A9-CC72B4A0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>
            <a:xfrm>
              <a:off x="8246183" y="599542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91" name="图片 53">
              <a:extLst>
                <a:ext uri="{FF2B5EF4-FFF2-40B4-BE49-F238E27FC236}">
                  <a16:creationId xmlns:a16="http://schemas.microsoft.com/office/drawing/2014/main" id="{00604CE3-9DCA-495A-A5BB-C9A6B8BC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18414" y="617327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2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2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4k League Of Legends Images">
            <a:extLst>
              <a:ext uri="{FF2B5EF4-FFF2-40B4-BE49-F238E27FC236}">
                <a16:creationId xmlns:a16="http://schemas.microsoft.com/office/drawing/2014/main" id="{A890FF59-8C2D-4B28-B413-660F94B13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984" y="-1"/>
            <a:ext cx="9230006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">
            <a:extLst>
              <a:ext uri="{FF2B5EF4-FFF2-40B4-BE49-F238E27FC236}">
                <a16:creationId xmlns:a16="http://schemas.microsoft.com/office/drawing/2014/main" id="{454521D0-94EC-42DD-8642-509EE39D5082}"/>
              </a:ext>
            </a:extLst>
          </p:cNvPr>
          <p:cNvSpPr/>
          <p:nvPr/>
        </p:nvSpPr>
        <p:spPr>
          <a:xfrm rot="5400000">
            <a:off x="1976160" y="-2043253"/>
            <a:ext cx="5143500" cy="9230006"/>
          </a:xfrm>
          <a:prstGeom prst="rect">
            <a:avLst/>
          </a:prstGeom>
          <a:solidFill>
            <a:srgbClr val="414141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3091974-F22E-4EA8-8D33-16CD57437824}"/>
              </a:ext>
            </a:extLst>
          </p:cNvPr>
          <p:cNvGrpSpPr/>
          <p:nvPr/>
        </p:nvGrpSpPr>
        <p:grpSpPr>
          <a:xfrm>
            <a:off x="-723900" y="567119"/>
            <a:ext cx="4557241" cy="5983323"/>
            <a:chOff x="-723900" y="567119"/>
            <a:chExt cx="4557241" cy="5983323"/>
          </a:xfrm>
        </p:grpSpPr>
        <p:sp>
          <p:nvSpPr>
            <p:cNvPr id="6" name="矩形 5"/>
            <p:cNvSpPr/>
            <p:nvPr/>
          </p:nvSpPr>
          <p:spPr>
            <a:xfrm>
              <a:off x="319930" y="598084"/>
              <a:ext cx="3189515" cy="53091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3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Partidas</a:t>
              </a:r>
              <a:r>
                <a:rPr lang="en-US" altLang="zh-CN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 de 15 min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13BA695-22A0-42A4-AD4A-2F486F481647}"/>
                </a:ext>
              </a:extLst>
            </p:cNvPr>
            <p:cNvSpPr/>
            <p:nvPr/>
          </p:nvSpPr>
          <p:spPr>
            <a:xfrm>
              <a:off x="-424" y="1045821"/>
              <a:ext cx="3520864" cy="40976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2864A685-633D-4A19-8598-3951F5E43F93}"/>
                </a:ext>
              </a:extLst>
            </p:cNvPr>
            <p:cNvGrpSpPr/>
            <p:nvPr/>
          </p:nvGrpSpPr>
          <p:grpSpPr>
            <a:xfrm>
              <a:off x="9726" y="1133372"/>
              <a:ext cx="3420000" cy="4032000"/>
              <a:chOff x="-9023" y="2228352"/>
              <a:chExt cx="3735367" cy="2919898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0F839FA8-58DC-48B1-9E7F-EE06CEF9F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85"/>
              <a:stretch/>
            </p:blipFill>
            <p:spPr>
              <a:xfrm>
                <a:off x="-8317" y="2228352"/>
                <a:ext cx="3734660" cy="975357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956D357-E384-4971-B97A-4445B05937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44" r="1406"/>
              <a:stretch/>
            </p:blipFill>
            <p:spPr>
              <a:xfrm>
                <a:off x="-9023" y="3178117"/>
                <a:ext cx="3735366" cy="994777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7B31153A-A309-4799-95D2-6516ACB9A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022" y="4172893"/>
                <a:ext cx="3735366" cy="975357"/>
              </a:xfrm>
              <a:prstGeom prst="rect">
                <a:avLst/>
              </a:prstGeom>
            </p:spPr>
          </p:pic>
        </p:grp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190234F-095C-4532-AA19-E83ACC02385C}"/>
                </a:ext>
              </a:extLst>
            </p:cNvPr>
            <p:cNvSpPr/>
            <p:nvPr/>
          </p:nvSpPr>
          <p:spPr>
            <a:xfrm>
              <a:off x="-723900" y="567119"/>
              <a:ext cx="4557241" cy="598332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EB5BC39-44DF-4045-9CE8-F8B1F46EB9BA}"/>
              </a:ext>
            </a:extLst>
          </p:cNvPr>
          <p:cNvGrpSpPr/>
          <p:nvPr/>
        </p:nvGrpSpPr>
        <p:grpSpPr>
          <a:xfrm>
            <a:off x="5344364" y="567118"/>
            <a:ext cx="4233975" cy="5983323"/>
            <a:chOff x="5344364" y="567118"/>
            <a:chExt cx="4233975" cy="5983323"/>
          </a:xfrm>
        </p:grpSpPr>
        <p:sp>
          <p:nvSpPr>
            <p:cNvPr id="4" name="矩形 3"/>
            <p:cNvSpPr/>
            <p:nvPr/>
          </p:nvSpPr>
          <p:spPr>
            <a:xfrm>
              <a:off x="5897616" y="606517"/>
              <a:ext cx="3473010" cy="53091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3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Partidas</a:t>
              </a:r>
              <a:r>
                <a:rPr lang="en-US" altLang="zh-CN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FrankRuehl" panose="020E0503060101010101" pitchFamily="34" charset="-79"/>
                </a:rPr>
                <a:t> de 10 min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915AE76-248A-412D-8949-3ECD502C66F6}"/>
                </a:ext>
              </a:extLst>
            </p:cNvPr>
            <p:cNvSpPr/>
            <p:nvPr/>
          </p:nvSpPr>
          <p:spPr>
            <a:xfrm>
              <a:off x="5657266" y="1059287"/>
              <a:ext cx="3473011" cy="40976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4A4CA65-7E38-432B-A1DC-8856A0F84793}"/>
                </a:ext>
              </a:extLst>
            </p:cNvPr>
            <p:cNvGrpSpPr/>
            <p:nvPr/>
          </p:nvGrpSpPr>
          <p:grpSpPr>
            <a:xfrm>
              <a:off x="5733022" y="1133372"/>
              <a:ext cx="3420000" cy="4032000"/>
              <a:chOff x="5404333" y="2221693"/>
              <a:chExt cx="3739668" cy="2926800"/>
            </a:xfrm>
          </p:grpSpPr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75F71F42-BF53-44CA-A030-7EF9ABDCA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468"/>
              <a:stretch/>
            </p:blipFill>
            <p:spPr>
              <a:xfrm>
                <a:off x="5404333" y="3197293"/>
                <a:ext cx="3739668" cy="975600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96200752-C4C6-4E8D-82B1-5057B1D86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5760" y="2221693"/>
                <a:ext cx="3727142" cy="97560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6B5856C5-2CC2-46C8-93F6-C6699DF4D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4333" y="4172893"/>
                <a:ext cx="3739667" cy="975600"/>
              </a:xfrm>
              <a:prstGeom prst="rect">
                <a:avLst/>
              </a:prstGeom>
            </p:spPr>
          </p:pic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6EB35AA-0BDD-4983-9B1E-EFC59ABC9B4B}"/>
                </a:ext>
              </a:extLst>
            </p:cNvPr>
            <p:cNvSpPr/>
            <p:nvPr/>
          </p:nvSpPr>
          <p:spPr>
            <a:xfrm>
              <a:off x="5344364" y="567118"/>
              <a:ext cx="4233975" cy="598332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1126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K LOL Wallpaper Ashe.">
            <a:extLst>
              <a:ext uri="{FF2B5EF4-FFF2-40B4-BE49-F238E27FC236}">
                <a16:creationId xmlns:a16="http://schemas.microsoft.com/office/drawing/2014/main" id="{7B3A8173-C5D5-4405-9B4A-650173B5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0204315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4721702B-79AA-4675-8F89-608E9BE9B877}"/>
              </a:ext>
            </a:extLst>
          </p:cNvPr>
          <p:cNvSpPr/>
          <p:nvPr/>
        </p:nvSpPr>
        <p:spPr>
          <a:xfrm rot="5400000">
            <a:off x="2003524" y="-1996976"/>
            <a:ext cx="5143500" cy="913745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4051BA-6A6B-4B1A-87F5-007A6F58C5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" y="-2"/>
            <a:ext cx="6812541" cy="527239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5008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5219550" y="130804"/>
            <a:ext cx="4706874" cy="40576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4988560" y="1858"/>
            <a:ext cx="4706874" cy="4057650"/>
          </a:xfrm>
          <a:custGeom>
            <a:avLst/>
            <a:gdLst>
              <a:gd name="connsiteX0" fmla="*/ 0 w 6275832"/>
              <a:gd name="connsiteY0" fmla="*/ 0 h 5410200"/>
              <a:gd name="connsiteX1" fmla="*/ 6275832 w 6275832"/>
              <a:gd name="connsiteY1" fmla="*/ 0 h 5410200"/>
              <a:gd name="connsiteX2" fmla="*/ 3137916 w 6275832"/>
              <a:gd name="connsiteY2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5832" h="5410200">
                <a:moveTo>
                  <a:pt x="0" y="0"/>
                </a:moveTo>
                <a:lnTo>
                  <a:pt x="6275832" y="0"/>
                </a:lnTo>
                <a:lnTo>
                  <a:pt x="3137916" y="541020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6892036" y="1375100"/>
            <a:ext cx="2716149" cy="2341508"/>
          </a:xfrm>
          <a:custGeom>
            <a:avLst/>
            <a:gdLst>
              <a:gd name="connsiteX0" fmla="*/ 1810766 w 3621532"/>
              <a:gd name="connsiteY0" fmla="*/ 0 h 3122010"/>
              <a:gd name="connsiteX1" fmla="*/ 3621532 w 3621532"/>
              <a:gd name="connsiteY1" fmla="*/ 3122010 h 3122010"/>
              <a:gd name="connsiteX2" fmla="*/ 0 w 3621532"/>
              <a:gd name="connsiteY2" fmla="*/ 3122010 h 312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1532" h="3122010">
                <a:moveTo>
                  <a:pt x="1810766" y="0"/>
                </a:moveTo>
                <a:lnTo>
                  <a:pt x="3621532" y="3122010"/>
                </a:lnTo>
                <a:lnTo>
                  <a:pt x="0" y="312201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/>
          <p:cNvSpPr/>
          <p:nvPr/>
        </p:nvSpPr>
        <p:spPr>
          <a:xfrm>
            <a:off x="11831" y="112147"/>
            <a:ext cx="4402031" cy="14542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500" dirty="0" err="1">
                <a:solidFill>
                  <a:schemeClr val="bg1">
                    <a:alpha val="11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Modelos</a:t>
            </a:r>
            <a:r>
              <a:rPr lang="en-US" altLang="zh-CN" sz="4500" dirty="0">
                <a:solidFill>
                  <a:schemeClr val="bg1">
                    <a:alpha val="11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 </a:t>
            </a:r>
            <a:r>
              <a:rPr lang="en-US" altLang="zh-CN" sz="4500" dirty="0" err="1">
                <a:solidFill>
                  <a:schemeClr val="bg1">
                    <a:alpha val="11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empleados</a:t>
            </a:r>
            <a:endParaRPr lang="en-US" altLang="zh-CN" sz="4500" dirty="0">
              <a:solidFill>
                <a:schemeClr val="bg1">
                  <a:alpha val="11000"/>
                </a:schemeClr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6904" y="585816"/>
            <a:ext cx="4402031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dirty="0" err="1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Modelos</a:t>
            </a:r>
            <a:r>
              <a:rPr lang="en-US" altLang="zh-CN" sz="3000" dirty="0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 </a:t>
            </a:r>
            <a:r>
              <a:rPr lang="en-US" altLang="zh-CN" sz="3000" dirty="0" err="1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empleados</a:t>
            </a:r>
            <a:endParaRPr lang="en-US" altLang="zh-CN" sz="3000" dirty="0">
              <a:solidFill>
                <a:schemeClr val="bg1"/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094" y="1690543"/>
            <a:ext cx="4650270" cy="1125377"/>
          </a:xfrm>
          <a:custGeom>
            <a:avLst/>
            <a:gdLst>
              <a:gd name="connsiteX0" fmla="*/ 0 w 5091400"/>
              <a:gd name="connsiteY0" fmla="*/ 0 h 1300356"/>
              <a:gd name="connsiteX1" fmla="*/ 5091400 w 5091400"/>
              <a:gd name="connsiteY1" fmla="*/ 0 h 1300356"/>
              <a:gd name="connsiteX2" fmla="*/ 5091400 w 5091400"/>
              <a:gd name="connsiteY2" fmla="*/ 1300356 h 1300356"/>
              <a:gd name="connsiteX3" fmla="*/ 0 w 5091400"/>
              <a:gd name="connsiteY3" fmla="*/ 1300356 h 1300356"/>
              <a:gd name="connsiteX4" fmla="*/ 0 w 5091400"/>
              <a:gd name="connsiteY4" fmla="*/ 0 h 1300356"/>
              <a:gd name="connsiteX0" fmla="*/ 0 w 5091400"/>
              <a:gd name="connsiteY0" fmla="*/ 53340 h 1353696"/>
              <a:gd name="connsiteX1" fmla="*/ 4314160 w 5091400"/>
              <a:gd name="connsiteY1" fmla="*/ 0 h 1353696"/>
              <a:gd name="connsiteX2" fmla="*/ 5091400 w 5091400"/>
              <a:gd name="connsiteY2" fmla="*/ 1353696 h 1353696"/>
              <a:gd name="connsiteX3" fmla="*/ 0 w 5091400"/>
              <a:gd name="connsiteY3" fmla="*/ 1353696 h 1353696"/>
              <a:gd name="connsiteX4" fmla="*/ 0 w 5091400"/>
              <a:gd name="connsiteY4" fmla="*/ 53340 h 1353696"/>
              <a:gd name="connsiteX0" fmla="*/ 0 w 6264880"/>
              <a:gd name="connsiteY0" fmla="*/ 53340 h 1369561"/>
              <a:gd name="connsiteX1" fmla="*/ 4314160 w 6264880"/>
              <a:gd name="connsiteY1" fmla="*/ 0 h 1369561"/>
              <a:gd name="connsiteX2" fmla="*/ 6264880 w 6264880"/>
              <a:gd name="connsiteY2" fmla="*/ 1369561 h 1369561"/>
              <a:gd name="connsiteX3" fmla="*/ 0 w 6264880"/>
              <a:gd name="connsiteY3" fmla="*/ 1353696 h 1369561"/>
              <a:gd name="connsiteX4" fmla="*/ 0 w 6264880"/>
              <a:gd name="connsiteY4" fmla="*/ 53340 h 1369561"/>
              <a:gd name="connsiteX0" fmla="*/ 0 w 5106640"/>
              <a:gd name="connsiteY0" fmla="*/ 53340 h 1401291"/>
              <a:gd name="connsiteX1" fmla="*/ 4314160 w 5106640"/>
              <a:gd name="connsiteY1" fmla="*/ 0 h 1401291"/>
              <a:gd name="connsiteX2" fmla="*/ 5106640 w 5106640"/>
              <a:gd name="connsiteY2" fmla="*/ 1401291 h 1401291"/>
              <a:gd name="connsiteX3" fmla="*/ 0 w 5106640"/>
              <a:gd name="connsiteY3" fmla="*/ 1353696 h 1401291"/>
              <a:gd name="connsiteX4" fmla="*/ 0 w 5106640"/>
              <a:gd name="connsiteY4" fmla="*/ 53340 h 1401291"/>
              <a:gd name="connsiteX0" fmla="*/ 0 w 5297140"/>
              <a:gd name="connsiteY0" fmla="*/ 219924 h 1567875"/>
              <a:gd name="connsiteX1" fmla="*/ 5297140 w 5297140"/>
              <a:gd name="connsiteY1" fmla="*/ 0 h 1567875"/>
              <a:gd name="connsiteX2" fmla="*/ 5106640 w 5297140"/>
              <a:gd name="connsiteY2" fmla="*/ 1567875 h 1567875"/>
              <a:gd name="connsiteX3" fmla="*/ 0 w 5297140"/>
              <a:gd name="connsiteY3" fmla="*/ 1520280 h 1567875"/>
              <a:gd name="connsiteX4" fmla="*/ 0 w 5297140"/>
              <a:gd name="connsiteY4" fmla="*/ 219924 h 1567875"/>
              <a:gd name="connsiteX0" fmla="*/ 0 w 6470620"/>
              <a:gd name="connsiteY0" fmla="*/ 846597 h 2194548"/>
              <a:gd name="connsiteX1" fmla="*/ 6470620 w 6470620"/>
              <a:gd name="connsiteY1" fmla="*/ 0 h 2194548"/>
              <a:gd name="connsiteX2" fmla="*/ 5106640 w 6470620"/>
              <a:gd name="connsiteY2" fmla="*/ 2194548 h 2194548"/>
              <a:gd name="connsiteX3" fmla="*/ 0 w 6470620"/>
              <a:gd name="connsiteY3" fmla="*/ 2146953 h 2194548"/>
              <a:gd name="connsiteX4" fmla="*/ 0 w 6470620"/>
              <a:gd name="connsiteY4" fmla="*/ 846597 h 2194548"/>
              <a:gd name="connsiteX0" fmla="*/ 0 w 5106640"/>
              <a:gd name="connsiteY0" fmla="*/ 0 h 1347951"/>
              <a:gd name="connsiteX1" fmla="*/ 4177000 w 5106640"/>
              <a:gd name="connsiteY1" fmla="*/ 10120 h 1347951"/>
              <a:gd name="connsiteX2" fmla="*/ 5106640 w 5106640"/>
              <a:gd name="connsiteY2" fmla="*/ 1347951 h 1347951"/>
              <a:gd name="connsiteX3" fmla="*/ 0 w 5106640"/>
              <a:gd name="connsiteY3" fmla="*/ 1300356 h 1347951"/>
              <a:gd name="connsiteX4" fmla="*/ 0 w 5106640"/>
              <a:gd name="connsiteY4" fmla="*/ 0 h 134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6640" h="1347951">
                <a:moveTo>
                  <a:pt x="0" y="0"/>
                </a:moveTo>
                <a:lnTo>
                  <a:pt x="4177000" y="10120"/>
                </a:lnTo>
                <a:lnTo>
                  <a:pt x="5106640" y="1347951"/>
                </a:lnTo>
                <a:lnTo>
                  <a:pt x="0" y="1300356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es-E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0493CC01-E6A6-4681-BB62-6CED220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6"/>
          <a:stretch/>
        </p:blipFill>
        <p:spPr>
          <a:xfrm>
            <a:off x="112935" y="2208945"/>
            <a:ext cx="4960166" cy="28224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A5414E8-24A8-4B18-9BB3-3194C0953D77}"/>
              </a:ext>
            </a:extLst>
          </p:cNvPr>
          <p:cNvSpPr txBox="1"/>
          <p:nvPr/>
        </p:nvSpPr>
        <p:spPr>
          <a:xfrm>
            <a:off x="-368644" y="1630755"/>
            <a:ext cx="5441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	     </a:t>
            </a:r>
            <a:r>
              <a:rPr lang="es-E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r>
              <a:rPr lang="es-E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</a:t>
            </a:r>
            <a:r>
              <a:rPr lang="es-E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s-E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es-E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E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SVC     Redes Neuronales…. </a:t>
            </a:r>
          </a:p>
          <a:p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7D38AFC-7C8F-4CCA-A6A3-4F4A6D083356}"/>
              </a:ext>
            </a:extLst>
          </p:cNvPr>
          <p:cNvSpPr txBox="1"/>
          <p:nvPr/>
        </p:nvSpPr>
        <p:spPr>
          <a:xfrm>
            <a:off x="5219550" y="4127073"/>
            <a:ext cx="4706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Datos sin tratar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Eliminar columnas más correlacionadas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Escalar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Combinaciones de las anteriores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1821206-93EF-4574-8359-A6EE37DD3890}"/>
              </a:ext>
            </a:extLst>
          </p:cNvPr>
          <p:cNvSpPr txBox="1"/>
          <p:nvPr/>
        </p:nvSpPr>
        <p:spPr>
          <a:xfrm>
            <a:off x="5158942" y="3470199"/>
            <a:ext cx="22617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Cada modelo se ha utilizado en diferentes tratamientos de datos: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hom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273</Words>
  <Application>Microsoft Office PowerPoint</Application>
  <PresentationFormat>Presentación en pantalla (16:9)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 Narrow</vt:lpstr>
      <vt:lpstr>Arial</vt:lpstr>
      <vt:lpstr>DengXian Light</vt:lpstr>
      <vt:lpstr>Calibri Light</vt:lpstr>
      <vt:lpstr>Impact</vt:lpstr>
      <vt:lpstr>Calibri</vt:lpstr>
      <vt:lpstr>Bebas Neue</vt:lpstr>
      <vt:lpstr>DengXian</vt:lpstr>
      <vt:lpstr>homeppt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英雄联盟</dc:title>
  <dc:creator>第一PPT</dc:creator>
  <cp:keywords>www.1ppt.com</cp:keywords>
  <cp:lastModifiedBy>Esteban Mangado Pontes</cp:lastModifiedBy>
  <cp:revision>63</cp:revision>
  <dcterms:created xsi:type="dcterms:W3CDTF">2016-05-05T02:35:00Z</dcterms:created>
  <dcterms:modified xsi:type="dcterms:W3CDTF">2023-03-10T14:35:20Z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